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471" r:id="rId2"/>
    <p:sldId id="473" r:id="rId3"/>
    <p:sldId id="472" r:id="rId4"/>
    <p:sldId id="474" r:id="rId5"/>
    <p:sldId id="475" r:id="rId6"/>
    <p:sldId id="476" r:id="rId7"/>
    <p:sldId id="477" r:id="rId8"/>
    <p:sldId id="478" r:id="rId9"/>
    <p:sldId id="479" r:id="rId10"/>
    <p:sldId id="480" r:id="rId11"/>
    <p:sldId id="481" r:id="rId12"/>
    <p:sldId id="489" r:id="rId13"/>
    <p:sldId id="482" r:id="rId14"/>
    <p:sldId id="483" r:id="rId15"/>
    <p:sldId id="484" r:id="rId16"/>
    <p:sldId id="485" r:id="rId17"/>
    <p:sldId id="487" r:id="rId18"/>
    <p:sldId id="488" r:id="rId19"/>
    <p:sldId id="491" r:id="rId20"/>
    <p:sldId id="492" r:id="rId21"/>
    <p:sldId id="493" r:id="rId22"/>
    <p:sldId id="494" r:id="rId23"/>
    <p:sldId id="495" r:id="rId24"/>
    <p:sldId id="486" r:id="rId25"/>
    <p:sldId id="496" r:id="rId26"/>
    <p:sldId id="497" r:id="rId27"/>
    <p:sldId id="498" r:id="rId2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Светлый стиль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Светлый стиль 1 — акцент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2" d="100"/>
          <a:sy n="92" d="100"/>
        </p:scale>
        <p:origin x="307" y="7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0426"/>
            <a:ext cx="10363200" cy="1470025"/>
          </a:xfrm>
        </p:spPr>
        <p:txBody>
          <a:bodyPr/>
          <a:lstStyle/>
          <a:p>
            <a:r>
              <a:rPr lang="ru-RU"/>
              <a:t>Образец заголовка</a:t>
            </a:r>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2CC4B054-37B4-4635-8C12-DAEF1C274100}" type="datetimeFigureOut">
              <a:rPr lang="ru-RU" smtClean="0"/>
              <a:t>14.11.2025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F47A28D-7C47-4497-B83F-FB92E8A275EA}" type="slidenum">
              <a:rPr lang="ru-RU" smtClean="0"/>
              <a:t>‹#›</a:t>
            </a:fld>
            <a:endParaRPr lang="ru-RU"/>
          </a:p>
        </p:txBody>
      </p:sp>
    </p:spTree>
    <p:extLst>
      <p:ext uri="{BB962C8B-B14F-4D97-AF65-F5344CB8AC3E}">
        <p14:creationId xmlns:p14="http://schemas.microsoft.com/office/powerpoint/2010/main" val="1300577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2CC4B054-37B4-4635-8C12-DAEF1C274100}" type="datetimeFigureOut">
              <a:rPr lang="ru-RU" smtClean="0"/>
              <a:t>14.11.2025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F47A28D-7C47-4497-B83F-FB92E8A275EA}" type="slidenum">
              <a:rPr lang="ru-RU" smtClean="0"/>
              <a:t>‹#›</a:t>
            </a:fld>
            <a:endParaRPr lang="ru-RU"/>
          </a:p>
        </p:txBody>
      </p:sp>
    </p:spTree>
    <p:extLst>
      <p:ext uri="{BB962C8B-B14F-4D97-AF65-F5344CB8AC3E}">
        <p14:creationId xmlns:p14="http://schemas.microsoft.com/office/powerpoint/2010/main" val="536868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639"/>
            <a:ext cx="27432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09600" y="274639"/>
            <a:ext cx="80264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2CC4B054-37B4-4635-8C12-DAEF1C274100}" type="datetimeFigureOut">
              <a:rPr lang="ru-RU" smtClean="0"/>
              <a:t>14.11.2025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F47A28D-7C47-4497-B83F-FB92E8A275EA}" type="slidenum">
              <a:rPr lang="ru-RU" smtClean="0"/>
              <a:t>‹#›</a:t>
            </a:fld>
            <a:endParaRPr lang="ru-RU"/>
          </a:p>
        </p:txBody>
      </p:sp>
    </p:spTree>
    <p:extLst>
      <p:ext uri="{BB962C8B-B14F-4D97-AF65-F5344CB8AC3E}">
        <p14:creationId xmlns:p14="http://schemas.microsoft.com/office/powerpoint/2010/main" val="2992520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2CC4B054-37B4-4635-8C12-DAEF1C274100}" type="datetimeFigureOut">
              <a:rPr lang="ru-RU" smtClean="0"/>
              <a:t>14.11.2025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F47A28D-7C47-4497-B83F-FB92E8A275EA}" type="slidenum">
              <a:rPr lang="ru-RU" smtClean="0"/>
              <a:t>‹#›</a:t>
            </a:fld>
            <a:endParaRPr lang="ru-RU"/>
          </a:p>
        </p:txBody>
      </p:sp>
    </p:spTree>
    <p:extLst>
      <p:ext uri="{BB962C8B-B14F-4D97-AF65-F5344CB8AC3E}">
        <p14:creationId xmlns:p14="http://schemas.microsoft.com/office/powerpoint/2010/main" val="1117252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6901"/>
            <a:ext cx="103632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2CC4B054-37B4-4635-8C12-DAEF1C274100}" type="datetimeFigureOut">
              <a:rPr lang="ru-RU" smtClean="0"/>
              <a:t>14.11.2025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F47A28D-7C47-4497-B83F-FB92E8A275EA}" type="slidenum">
              <a:rPr lang="ru-RU" smtClean="0"/>
              <a:t>‹#›</a:t>
            </a:fld>
            <a:endParaRPr lang="ru-RU"/>
          </a:p>
        </p:txBody>
      </p:sp>
    </p:spTree>
    <p:extLst>
      <p:ext uri="{BB962C8B-B14F-4D97-AF65-F5344CB8AC3E}">
        <p14:creationId xmlns:p14="http://schemas.microsoft.com/office/powerpoint/2010/main" val="2007083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2CC4B054-37B4-4635-8C12-DAEF1C274100}" type="datetimeFigureOut">
              <a:rPr lang="ru-RU" smtClean="0"/>
              <a:t>14.11.2025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F47A28D-7C47-4497-B83F-FB92E8A275EA}" type="slidenum">
              <a:rPr lang="ru-RU" smtClean="0"/>
              <a:t>‹#›</a:t>
            </a:fld>
            <a:endParaRPr lang="ru-RU"/>
          </a:p>
        </p:txBody>
      </p:sp>
    </p:spTree>
    <p:extLst>
      <p:ext uri="{BB962C8B-B14F-4D97-AF65-F5344CB8AC3E}">
        <p14:creationId xmlns:p14="http://schemas.microsoft.com/office/powerpoint/2010/main" val="3811841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2CC4B054-37B4-4635-8C12-DAEF1C274100}" type="datetimeFigureOut">
              <a:rPr lang="ru-RU" smtClean="0"/>
              <a:t>14.11.2025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F47A28D-7C47-4497-B83F-FB92E8A275EA}" type="slidenum">
              <a:rPr lang="ru-RU" smtClean="0"/>
              <a:t>‹#›</a:t>
            </a:fld>
            <a:endParaRPr lang="ru-RU"/>
          </a:p>
        </p:txBody>
      </p:sp>
    </p:spTree>
    <p:extLst>
      <p:ext uri="{BB962C8B-B14F-4D97-AF65-F5344CB8AC3E}">
        <p14:creationId xmlns:p14="http://schemas.microsoft.com/office/powerpoint/2010/main" val="161284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2CC4B054-37B4-4635-8C12-DAEF1C274100}" type="datetimeFigureOut">
              <a:rPr lang="ru-RU" smtClean="0"/>
              <a:t>14.11.2025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F47A28D-7C47-4497-B83F-FB92E8A275EA}" type="slidenum">
              <a:rPr lang="ru-RU" smtClean="0"/>
              <a:t>‹#›</a:t>
            </a:fld>
            <a:endParaRPr lang="ru-RU"/>
          </a:p>
        </p:txBody>
      </p:sp>
    </p:spTree>
    <p:extLst>
      <p:ext uri="{BB962C8B-B14F-4D97-AF65-F5344CB8AC3E}">
        <p14:creationId xmlns:p14="http://schemas.microsoft.com/office/powerpoint/2010/main" val="2917432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CC4B054-37B4-4635-8C12-DAEF1C274100}" type="datetimeFigureOut">
              <a:rPr lang="ru-RU" smtClean="0"/>
              <a:t>14.11.2025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F47A28D-7C47-4497-B83F-FB92E8A275EA}" type="slidenum">
              <a:rPr lang="ru-RU" smtClean="0"/>
              <a:t>‹#›</a:t>
            </a:fld>
            <a:endParaRPr lang="ru-RU"/>
          </a:p>
        </p:txBody>
      </p:sp>
    </p:spTree>
    <p:extLst>
      <p:ext uri="{BB962C8B-B14F-4D97-AF65-F5344CB8AC3E}">
        <p14:creationId xmlns:p14="http://schemas.microsoft.com/office/powerpoint/2010/main" val="2170668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1" y="273050"/>
            <a:ext cx="4011084"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2CC4B054-37B4-4635-8C12-DAEF1C274100}" type="datetimeFigureOut">
              <a:rPr lang="ru-RU" smtClean="0"/>
              <a:t>14.11.2025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F47A28D-7C47-4497-B83F-FB92E8A275EA}" type="slidenum">
              <a:rPr lang="ru-RU" smtClean="0"/>
              <a:t>‹#›</a:t>
            </a:fld>
            <a:endParaRPr lang="ru-RU"/>
          </a:p>
        </p:txBody>
      </p:sp>
    </p:spTree>
    <p:extLst>
      <p:ext uri="{BB962C8B-B14F-4D97-AF65-F5344CB8AC3E}">
        <p14:creationId xmlns:p14="http://schemas.microsoft.com/office/powerpoint/2010/main" val="5303944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2CC4B054-37B4-4635-8C12-DAEF1C274100}" type="datetimeFigureOut">
              <a:rPr lang="ru-RU" smtClean="0"/>
              <a:t>14.11.2025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F47A28D-7C47-4497-B83F-FB92E8A275EA}" type="slidenum">
              <a:rPr lang="ru-RU" smtClean="0"/>
              <a:t>‹#›</a:t>
            </a:fld>
            <a:endParaRPr lang="ru-RU"/>
          </a:p>
        </p:txBody>
      </p:sp>
    </p:spTree>
    <p:extLst>
      <p:ext uri="{BB962C8B-B14F-4D97-AF65-F5344CB8AC3E}">
        <p14:creationId xmlns:p14="http://schemas.microsoft.com/office/powerpoint/2010/main" val="1168345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C4B054-37B4-4635-8C12-DAEF1C274100}" type="datetimeFigureOut">
              <a:rPr lang="ru-RU" smtClean="0"/>
              <a:t>14.11.2025</a:t>
            </a:fld>
            <a:endParaRPr lang="ru-RU"/>
          </a:p>
        </p:txBody>
      </p:sp>
      <p:sp>
        <p:nvSpPr>
          <p:cNvPr id="5" name="Нижний колонтитул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7A28D-7C47-4497-B83F-FB92E8A275EA}" type="slidenum">
              <a:rPr lang="ru-RU" smtClean="0"/>
              <a:t>‹#›</a:t>
            </a:fld>
            <a:endParaRPr lang="ru-RU"/>
          </a:p>
        </p:txBody>
      </p:sp>
    </p:spTree>
    <p:extLst>
      <p:ext uri="{BB962C8B-B14F-4D97-AF65-F5344CB8AC3E}">
        <p14:creationId xmlns:p14="http://schemas.microsoft.com/office/powerpoint/2010/main" val="5322106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hyperlink" Target="https://www.youtube.com/watch?v=WGoLTDFqDiY" TargetMode="Externa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5" name="Picture 3">
            <a:extLst>
              <a:ext uri="{FF2B5EF4-FFF2-40B4-BE49-F238E27FC236}">
                <a16:creationId xmlns:a16="http://schemas.microsoft.com/office/drawing/2014/main" id="{5C3CE4AF-ADEB-4FBD-B135-48A7CE2128F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625" y="99311"/>
            <a:ext cx="1965325" cy="6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0" name="Picture 2" descr="STEM Education Concept Logo. Science Technology Engineering Mathematics.">
            <a:extLst>
              <a:ext uri="{FF2B5EF4-FFF2-40B4-BE49-F238E27FC236}">
                <a16:creationId xmlns:a16="http://schemas.microsoft.com/office/drawing/2014/main" id="{947CA9AF-2404-4F63-B6BA-534D5D62C9A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6901" t="31413" r="26901" b="33201"/>
          <a:stretch/>
        </p:blipFill>
        <p:spPr bwMode="auto">
          <a:xfrm>
            <a:off x="2711624" y="2420888"/>
            <a:ext cx="3168352" cy="2426812"/>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D4AC8B3F-CA2A-48C9-92EF-4D177B30C25C}"/>
              </a:ext>
            </a:extLst>
          </p:cNvPr>
          <p:cNvSpPr txBox="1"/>
          <p:nvPr/>
        </p:nvSpPr>
        <p:spPr>
          <a:xfrm>
            <a:off x="2855640" y="1428275"/>
            <a:ext cx="7488832" cy="461665"/>
          </a:xfrm>
          <a:prstGeom prst="rect">
            <a:avLst/>
          </a:prstGeom>
          <a:noFill/>
        </p:spPr>
        <p:txBody>
          <a:bodyPr wrap="square">
            <a:spAutoFit/>
          </a:bodyPr>
          <a:lstStyle/>
          <a:p>
            <a:pPr algn="ctr"/>
            <a:r>
              <a:rPr lang="ru-RU" sz="2400" b="1" dirty="0">
                <a:solidFill>
                  <a:srgbClr val="002060"/>
                </a:solidFill>
                <a:latin typeface="+mj-lt"/>
                <a:ea typeface="+mj-ea"/>
                <a:cs typeface="+mj-cs"/>
              </a:rPr>
              <a:t>STEM б</a:t>
            </a:r>
            <a:r>
              <a:rPr lang="kk-KZ" sz="2400" b="1" dirty="0">
                <a:solidFill>
                  <a:srgbClr val="002060"/>
                </a:solidFill>
                <a:latin typeface="+mj-lt"/>
                <a:ea typeface="+mj-ea"/>
                <a:cs typeface="+mj-cs"/>
              </a:rPr>
              <a:t>ілім беру негіздері және оны қолдану </a:t>
            </a:r>
            <a:endParaRPr lang="ru-RU" sz="2400" b="1" dirty="0">
              <a:solidFill>
                <a:srgbClr val="002060"/>
              </a:solidFill>
              <a:latin typeface="+mj-lt"/>
              <a:ea typeface="+mj-ea"/>
              <a:cs typeface="+mj-cs"/>
            </a:endParaRPr>
          </a:p>
        </p:txBody>
      </p:sp>
      <p:sp>
        <p:nvSpPr>
          <p:cNvPr id="9" name="Прямоугольник 8">
            <a:extLst>
              <a:ext uri="{FF2B5EF4-FFF2-40B4-BE49-F238E27FC236}">
                <a16:creationId xmlns:a16="http://schemas.microsoft.com/office/drawing/2014/main" id="{CF5E8AEE-F291-4E58-B5E2-F4BD8C92A2EC}"/>
              </a:ext>
            </a:extLst>
          </p:cNvPr>
          <p:cNvSpPr/>
          <p:nvPr/>
        </p:nvSpPr>
        <p:spPr>
          <a:xfrm>
            <a:off x="4295800" y="5359604"/>
            <a:ext cx="6670500" cy="923330"/>
          </a:xfrm>
          <a:prstGeom prst="rect">
            <a:avLst/>
          </a:prstGeom>
        </p:spPr>
        <p:txBody>
          <a:bodyPr wrap="square">
            <a:spAutoFit/>
          </a:bodyPr>
          <a:lstStyle/>
          <a:p>
            <a:pPr lvl="0" algn="r"/>
            <a:r>
              <a:rPr lang="kk-KZ" b="1" dirty="0">
                <a:solidFill>
                  <a:schemeClr val="accent5">
                    <a:lumMod val="50000"/>
                  </a:schemeClr>
                </a:solidFill>
                <a:latin typeface="Arial" panose="020B0604020202020204" pitchFamily="34" charset="0"/>
                <a:cs typeface="Arial" panose="020B0604020202020204" pitchFamily="34" charset="0"/>
              </a:rPr>
              <a:t>Шекербекова Ш.Т.</a:t>
            </a:r>
          </a:p>
          <a:p>
            <a:pPr lvl="0"/>
            <a:r>
              <a:rPr lang="kk-KZ" b="1" dirty="0">
                <a:solidFill>
                  <a:schemeClr val="accent5">
                    <a:lumMod val="50000"/>
                  </a:schemeClr>
                </a:solidFill>
                <a:latin typeface="Arial" panose="020B0604020202020204" pitchFamily="34" charset="0"/>
                <a:cs typeface="Arial" panose="020B0604020202020204" pitchFamily="34" charset="0"/>
              </a:rPr>
              <a:t>Информатика және білімді ақпараттандыру кафедрасы,</a:t>
            </a:r>
          </a:p>
          <a:p>
            <a:pPr lvl="0"/>
            <a:r>
              <a:rPr lang="kk-KZ" b="1" dirty="0">
                <a:solidFill>
                  <a:schemeClr val="accent5">
                    <a:lumMod val="50000"/>
                  </a:schemeClr>
                </a:solidFill>
                <a:latin typeface="Arial" panose="020B0604020202020204" pitchFamily="34" charset="0"/>
                <a:cs typeface="Arial" panose="020B0604020202020204" pitchFamily="34" charset="0"/>
              </a:rPr>
              <a:t>Педагогика ғылымдарының кандидаты, профессор </a:t>
            </a:r>
            <a:r>
              <a:rPr lang="kk-KZ" b="1" dirty="0" err="1">
                <a:solidFill>
                  <a:schemeClr val="accent5">
                    <a:lumMod val="50000"/>
                  </a:schemeClr>
                </a:solidFill>
                <a:latin typeface="Arial" panose="020B0604020202020204" pitchFamily="34" charset="0"/>
                <a:cs typeface="Arial" panose="020B0604020202020204" pitchFamily="34" charset="0"/>
              </a:rPr>
              <a:t>м.а</a:t>
            </a:r>
            <a:r>
              <a:rPr lang="kk-KZ" b="1" dirty="0">
                <a:solidFill>
                  <a:schemeClr val="accent5">
                    <a:lumMod val="50000"/>
                  </a:schemeClr>
                </a:solidFill>
                <a:latin typeface="Arial" panose="020B0604020202020204" pitchFamily="34" charset="0"/>
                <a:cs typeface="Arial" panose="020B0604020202020204" pitchFamily="34" charset="0"/>
              </a:rPr>
              <a:t>. </a:t>
            </a:r>
            <a:endParaRPr lang="ru-RU" b="1" dirty="0">
              <a:solidFill>
                <a:schemeClr val="accent5">
                  <a:lumMod val="50000"/>
                </a:schemeClr>
              </a:solidFill>
              <a:latin typeface="Arial" panose="020B0604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CB44567-BA36-4EDB-9E62-8A339AF1C048}"/>
              </a:ext>
            </a:extLst>
          </p:cNvPr>
          <p:cNvSpPr txBox="1"/>
          <p:nvPr/>
        </p:nvSpPr>
        <p:spPr>
          <a:xfrm>
            <a:off x="767408" y="692696"/>
            <a:ext cx="10945216" cy="5124673"/>
          </a:xfrm>
          <a:prstGeom prst="rect">
            <a:avLst/>
          </a:prstGeom>
          <a:noFill/>
        </p:spPr>
        <p:txBody>
          <a:bodyPr wrap="square">
            <a:spAutoFit/>
          </a:bodyPr>
          <a:lstStyle/>
          <a:p>
            <a:pPr>
              <a:lnSpc>
                <a:spcPct val="107000"/>
              </a:lnSpc>
              <a:spcAft>
                <a:spcPts val="800"/>
              </a:spcAft>
            </a:pPr>
            <a:r>
              <a:rPr lang="kk-KZ" sz="2400" b="1"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STEM білім беру тұжырымдамасының негізгі принциптері</a:t>
            </a:r>
            <a:r>
              <a:rPr lang="kk-KZ"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kk-KZ" sz="2400" b="1"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Пәндерді интеграциялау</a:t>
            </a:r>
            <a:r>
              <a:rPr lang="kk-KZ"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әрбір пәнді (ғылым, технология, инженерия, математика) оқшаулап оқытудың орнына, STEM білім беру олардың өзара әрекеттесуін және іс жүзінде қалай қолданылатынын көрсету үшін оларды біртұтас контекстке біріктіруге тырысады.</a:t>
            </a:r>
          </a:p>
          <a:p>
            <a:pPr>
              <a:lnSpc>
                <a:spcPct val="107000"/>
              </a:lnSpc>
              <a:spcAft>
                <a:spcPts val="800"/>
              </a:spcAft>
            </a:pPr>
            <a:r>
              <a:rPr lang="ru-RU" sz="2400" b="1" kern="100" dirty="0" err="1">
                <a:solidFill>
                  <a:srgbClr val="002060"/>
                </a:solidFill>
                <a:latin typeface="Calibri" panose="020F0502020204030204" pitchFamily="34" charset="0"/>
                <a:cs typeface="Times New Roman" panose="02020603050405020304" pitchFamily="18" charset="0"/>
              </a:rPr>
              <a:t>Практикалық</a:t>
            </a:r>
            <a:r>
              <a:rPr lang="ru-RU" sz="2400" b="1" kern="100" dirty="0">
                <a:solidFill>
                  <a:srgbClr val="002060"/>
                </a:solidFill>
                <a:latin typeface="Calibri" panose="020F0502020204030204" pitchFamily="34" charset="0"/>
                <a:cs typeface="Times New Roman" panose="02020603050405020304" pitchFamily="18" charset="0"/>
              </a:rPr>
              <a:t> </a:t>
            </a:r>
            <a:r>
              <a:rPr lang="ru-RU" sz="2400" b="1" kern="100" dirty="0" err="1">
                <a:solidFill>
                  <a:srgbClr val="002060"/>
                </a:solidFill>
                <a:latin typeface="Calibri" panose="020F0502020204030204" pitchFamily="34" charset="0"/>
                <a:cs typeface="Times New Roman" panose="02020603050405020304" pitchFamily="18" charset="0"/>
              </a:rPr>
              <a:t>қолдану</a:t>
            </a:r>
            <a:r>
              <a:rPr lang="ru-RU" sz="2400" b="1" kern="100" dirty="0">
                <a:solidFill>
                  <a:srgbClr val="002060"/>
                </a:solidFill>
                <a:latin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Студенттер</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шешімдерді</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әзірлеу</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үшін</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әртүрлі</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салалардағы</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білім</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мен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дағдыларды</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пайдалана</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отырып</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нақты</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немесе</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имитацияланған</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есептер</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бойынша</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жұмыс</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істейді</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Бұл</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шығармашылықты</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ынтымақтастықты</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және</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әртүрлі</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жағдайларға</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бейімделу</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қабілетін</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дамытады</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ru-RU" sz="2400" b="1" kern="100" dirty="0" err="1">
                <a:solidFill>
                  <a:srgbClr val="002060"/>
                </a:solidFill>
                <a:latin typeface="Calibri" panose="020F0502020204030204" pitchFamily="34" charset="0"/>
                <a:cs typeface="Times New Roman" panose="02020603050405020304" pitchFamily="18" charset="0"/>
              </a:rPr>
              <a:t>Сыни</a:t>
            </a:r>
            <a:r>
              <a:rPr lang="ru-RU" sz="2400" b="1" kern="100" dirty="0">
                <a:solidFill>
                  <a:srgbClr val="002060"/>
                </a:solidFill>
                <a:latin typeface="Calibri" panose="020F0502020204030204" pitchFamily="34" charset="0"/>
                <a:cs typeface="Times New Roman" panose="02020603050405020304" pitchFamily="18" charset="0"/>
              </a:rPr>
              <a:t> </a:t>
            </a:r>
            <a:r>
              <a:rPr lang="ru-RU" sz="2400" b="1" kern="100" dirty="0" err="1">
                <a:solidFill>
                  <a:srgbClr val="002060"/>
                </a:solidFill>
                <a:latin typeface="Calibri" panose="020F0502020204030204" pitchFamily="34" charset="0"/>
                <a:cs typeface="Times New Roman" panose="02020603050405020304" pitchFamily="18" charset="0"/>
              </a:rPr>
              <a:t>тұрғыдан</a:t>
            </a:r>
            <a:r>
              <a:rPr lang="ru-RU" sz="2400" b="1" kern="100" dirty="0">
                <a:solidFill>
                  <a:srgbClr val="002060"/>
                </a:solidFill>
                <a:latin typeface="Calibri" panose="020F0502020204030204" pitchFamily="34" charset="0"/>
                <a:cs typeface="Times New Roman" panose="02020603050405020304" pitchFamily="18" charset="0"/>
              </a:rPr>
              <a:t> </a:t>
            </a:r>
            <a:r>
              <a:rPr lang="ru-RU" sz="2400" b="1" kern="100" dirty="0" err="1">
                <a:solidFill>
                  <a:srgbClr val="002060"/>
                </a:solidFill>
                <a:latin typeface="Calibri" panose="020F0502020204030204" pitchFamily="34" charset="0"/>
                <a:cs typeface="Times New Roman" panose="02020603050405020304" pitchFamily="18" charset="0"/>
              </a:rPr>
              <a:t>ойлау</a:t>
            </a:r>
            <a:r>
              <a:rPr lang="ru-RU" sz="2400" b="1" kern="100" dirty="0">
                <a:solidFill>
                  <a:srgbClr val="002060"/>
                </a:solidFill>
                <a:latin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Оқушылар</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ақпаратты</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талдауға</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себеп-салдар</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байланысын</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анықтауға</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гипотезаны</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құрастыруға</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және</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тексеруге</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өз</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зерттеулерінің</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нәтижелерін</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бағалауға</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ru-RU"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үйренеді</a:t>
            </a:r>
            <a:r>
              <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4254593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B0207B8-0BC6-4D05-A27C-8890258A62C8}"/>
              </a:ext>
            </a:extLst>
          </p:cNvPr>
          <p:cNvSpPr txBox="1"/>
          <p:nvPr/>
        </p:nvSpPr>
        <p:spPr>
          <a:xfrm>
            <a:off x="695400" y="764704"/>
            <a:ext cx="11017224" cy="1200329"/>
          </a:xfrm>
          <a:prstGeom prst="rect">
            <a:avLst/>
          </a:prstGeom>
          <a:noFill/>
        </p:spPr>
        <p:txBody>
          <a:bodyPr wrap="square">
            <a:spAutoFit/>
          </a:bodyPr>
          <a:lstStyle/>
          <a:p>
            <a:r>
              <a:rPr lang="en-US" sz="2400" b="1" dirty="0">
                <a:solidFill>
                  <a:srgbClr val="002060"/>
                </a:solidFill>
                <a:effectLst/>
              </a:rPr>
              <a:t>STEM</a:t>
            </a:r>
            <a:r>
              <a:rPr lang="en-US" sz="2400" dirty="0">
                <a:solidFill>
                  <a:srgbClr val="002060"/>
                </a:solidFill>
                <a:effectLst/>
              </a:rPr>
              <a:t>-</a:t>
            </a:r>
            <a:r>
              <a:rPr lang="ru-RU" sz="2400" dirty="0" err="1">
                <a:solidFill>
                  <a:srgbClr val="002060"/>
                </a:solidFill>
                <a:effectLst/>
              </a:rPr>
              <a:t>ең</a:t>
            </a:r>
            <a:r>
              <a:rPr lang="ru-RU" sz="2400" dirty="0">
                <a:solidFill>
                  <a:srgbClr val="002060"/>
                </a:solidFill>
                <a:effectLst/>
              </a:rPr>
              <a:t> </a:t>
            </a:r>
            <a:r>
              <a:rPr lang="ru-RU" sz="2400" dirty="0" err="1">
                <a:solidFill>
                  <a:srgbClr val="002060"/>
                </a:solidFill>
                <a:effectLst/>
              </a:rPr>
              <a:t>көп</a:t>
            </a:r>
            <a:r>
              <a:rPr lang="ru-RU" sz="2400" dirty="0">
                <a:solidFill>
                  <a:srgbClr val="002060"/>
                </a:solidFill>
                <a:effectLst/>
              </a:rPr>
              <a:t> </a:t>
            </a:r>
            <a:r>
              <a:rPr lang="ru-RU" sz="2400" dirty="0" err="1">
                <a:solidFill>
                  <a:srgbClr val="002060"/>
                </a:solidFill>
                <a:effectLst/>
              </a:rPr>
              <a:t>сұранысқа</a:t>
            </a:r>
            <a:r>
              <a:rPr lang="ru-RU" sz="2400" dirty="0">
                <a:solidFill>
                  <a:srgbClr val="002060"/>
                </a:solidFill>
                <a:effectLst/>
              </a:rPr>
              <a:t> </a:t>
            </a:r>
            <a:r>
              <a:rPr lang="ru-RU" sz="2400" dirty="0" err="1">
                <a:solidFill>
                  <a:srgbClr val="002060"/>
                </a:solidFill>
                <a:effectLst/>
              </a:rPr>
              <a:t>ие</a:t>
            </a:r>
            <a:r>
              <a:rPr lang="ru-RU" sz="2400" dirty="0">
                <a:solidFill>
                  <a:srgbClr val="002060"/>
                </a:solidFill>
                <a:effectLst/>
              </a:rPr>
              <a:t> </a:t>
            </a:r>
            <a:r>
              <a:rPr lang="ru-RU" sz="2400" dirty="0" err="1">
                <a:solidFill>
                  <a:srgbClr val="002060"/>
                </a:solidFill>
                <a:effectLst/>
              </a:rPr>
              <a:t>пәндер</a:t>
            </a:r>
            <a:r>
              <a:rPr lang="ru-RU" sz="2400" dirty="0">
                <a:solidFill>
                  <a:srgbClr val="002060"/>
                </a:solidFill>
                <a:effectLst/>
              </a:rPr>
              <a:t> </a:t>
            </a:r>
            <a:r>
              <a:rPr lang="ru-RU" sz="2400" dirty="0" err="1">
                <a:solidFill>
                  <a:srgbClr val="002060"/>
                </a:solidFill>
                <a:effectLst/>
              </a:rPr>
              <a:t>ретінде</a:t>
            </a:r>
            <a:r>
              <a:rPr lang="ru-RU" sz="2400" dirty="0">
                <a:solidFill>
                  <a:srgbClr val="002060"/>
                </a:solidFill>
                <a:effectLst/>
              </a:rPr>
              <a:t> </a:t>
            </a:r>
            <a:r>
              <a:rPr lang="ru-RU" sz="2400" dirty="0" err="1">
                <a:solidFill>
                  <a:srgbClr val="002060"/>
                </a:solidFill>
                <a:effectLst/>
              </a:rPr>
              <a:t>ғылымды</a:t>
            </a:r>
            <a:r>
              <a:rPr lang="ru-RU" sz="2400" dirty="0">
                <a:solidFill>
                  <a:srgbClr val="002060"/>
                </a:solidFill>
                <a:effectLst/>
              </a:rPr>
              <a:t>, </a:t>
            </a:r>
            <a:r>
              <a:rPr lang="ru-RU" sz="2400" dirty="0" err="1">
                <a:solidFill>
                  <a:srgbClr val="002060"/>
                </a:solidFill>
                <a:effectLst/>
              </a:rPr>
              <a:t>технологияны</a:t>
            </a:r>
            <a:r>
              <a:rPr lang="ru-RU" sz="2400" dirty="0">
                <a:solidFill>
                  <a:srgbClr val="002060"/>
                </a:solidFill>
                <a:effectLst/>
              </a:rPr>
              <a:t>, </a:t>
            </a:r>
            <a:r>
              <a:rPr lang="ru-RU" sz="2400" dirty="0" err="1">
                <a:solidFill>
                  <a:srgbClr val="002060"/>
                </a:solidFill>
                <a:effectLst/>
              </a:rPr>
              <a:t>инженерияны</a:t>
            </a:r>
            <a:r>
              <a:rPr lang="ru-RU" sz="2400" dirty="0">
                <a:solidFill>
                  <a:srgbClr val="002060"/>
                </a:solidFill>
                <a:effectLst/>
              </a:rPr>
              <a:t> </a:t>
            </a:r>
            <a:r>
              <a:rPr lang="ru-RU" sz="2400" dirty="0" err="1">
                <a:solidFill>
                  <a:srgbClr val="002060"/>
                </a:solidFill>
                <a:effectLst/>
              </a:rPr>
              <a:t>және</a:t>
            </a:r>
            <a:r>
              <a:rPr lang="ru-RU" sz="2400" dirty="0">
                <a:solidFill>
                  <a:srgbClr val="002060"/>
                </a:solidFill>
                <a:effectLst/>
              </a:rPr>
              <a:t> </a:t>
            </a:r>
            <a:r>
              <a:rPr lang="ru-RU" sz="2400" dirty="0" err="1">
                <a:solidFill>
                  <a:srgbClr val="002060"/>
                </a:solidFill>
                <a:effectLst/>
              </a:rPr>
              <a:t>математиканы</a:t>
            </a:r>
            <a:r>
              <a:rPr lang="ru-RU" sz="2400" dirty="0">
                <a:solidFill>
                  <a:srgbClr val="002060"/>
                </a:solidFill>
                <a:effectLst/>
              </a:rPr>
              <a:t> </a:t>
            </a:r>
            <a:r>
              <a:rPr lang="ru-RU" sz="2400" dirty="0" err="1">
                <a:solidFill>
                  <a:srgbClr val="002060"/>
                </a:solidFill>
                <a:effectLst/>
              </a:rPr>
              <a:t>біріктірілген</a:t>
            </a:r>
            <a:r>
              <a:rPr lang="ru-RU" sz="2400" dirty="0">
                <a:solidFill>
                  <a:srgbClr val="002060"/>
                </a:solidFill>
                <a:effectLst/>
              </a:rPr>
              <a:t> </a:t>
            </a:r>
            <a:r>
              <a:rPr lang="ru-RU" sz="2400" dirty="0" err="1">
                <a:solidFill>
                  <a:srgbClr val="002060"/>
                </a:solidFill>
                <a:effectLst/>
              </a:rPr>
              <a:t>зерттеуге</a:t>
            </a:r>
            <a:r>
              <a:rPr lang="ru-RU" sz="2400" dirty="0">
                <a:solidFill>
                  <a:srgbClr val="002060"/>
                </a:solidFill>
                <a:effectLst/>
              </a:rPr>
              <a:t> </a:t>
            </a:r>
            <a:r>
              <a:rPr lang="ru-RU" sz="2400" dirty="0" err="1">
                <a:solidFill>
                  <a:srgbClr val="002060"/>
                </a:solidFill>
                <a:effectLst/>
              </a:rPr>
              <a:t>негізделген</a:t>
            </a:r>
            <a:r>
              <a:rPr lang="ru-RU" sz="2400" dirty="0">
                <a:solidFill>
                  <a:srgbClr val="002060"/>
                </a:solidFill>
                <a:effectLst/>
              </a:rPr>
              <a:t> </a:t>
            </a:r>
            <a:r>
              <a:rPr lang="ru-RU" sz="2400" dirty="0" err="1">
                <a:solidFill>
                  <a:srgbClr val="002060"/>
                </a:solidFill>
                <a:effectLst/>
              </a:rPr>
              <a:t>білім</a:t>
            </a:r>
            <a:r>
              <a:rPr lang="ru-RU" sz="2400" dirty="0">
                <a:solidFill>
                  <a:srgbClr val="002060"/>
                </a:solidFill>
                <a:effectLst/>
              </a:rPr>
              <a:t> </a:t>
            </a:r>
            <a:r>
              <a:rPr lang="ru-RU" sz="2400" dirty="0" err="1">
                <a:solidFill>
                  <a:srgbClr val="002060"/>
                </a:solidFill>
                <a:effectLst/>
              </a:rPr>
              <a:t>алушыларға</a:t>
            </a:r>
            <a:r>
              <a:rPr lang="ru-RU" sz="2400" dirty="0">
                <a:solidFill>
                  <a:srgbClr val="002060"/>
                </a:solidFill>
                <a:effectLst/>
              </a:rPr>
              <a:t> </a:t>
            </a:r>
            <a:r>
              <a:rPr lang="ru-RU" sz="2400" dirty="0" err="1">
                <a:solidFill>
                  <a:srgbClr val="002060"/>
                </a:solidFill>
                <a:effectLst/>
              </a:rPr>
              <a:t>бағытталған</a:t>
            </a:r>
            <a:r>
              <a:rPr lang="ru-RU" sz="2400" dirty="0">
                <a:solidFill>
                  <a:srgbClr val="002060"/>
                </a:solidFill>
                <a:effectLst/>
              </a:rPr>
              <a:t> </a:t>
            </a:r>
            <a:r>
              <a:rPr lang="ru-RU" sz="2400" dirty="0" err="1">
                <a:solidFill>
                  <a:srgbClr val="002060"/>
                </a:solidFill>
                <a:effectLst/>
              </a:rPr>
              <a:t>оқыту</a:t>
            </a:r>
            <a:r>
              <a:rPr lang="ru-RU" sz="2400" dirty="0">
                <a:solidFill>
                  <a:srgbClr val="002060"/>
                </a:solidFill>
                <a:effectLst/>
              </a:rPr>
              <a:t> </a:t>
            </a:r>
            <a:r>
              <a:rPr lang="ru-RU" sz="2400" dirty="0" err="1">
                <a:solidFill>
                  <a:srgbClr val="002060"/>
                </a:solidFill>
                <a:effectLst/>
              </a:rPr>
              <a:t>әдістемесі</a:t>
            </a:r>
            <a:endParaRPr lang="ru-RU" sz="2400" dirty="0">
              <a:solidFill>
                <a:srgbClr val="002060"/>
              </a:solidFill>
            </a:endParaRPr>
          </a:p>
        </p:txBody>
      </p:sp>
      <p:sp>
        <p:nvSpPr>
          <p:cNvPr id="5" name="TextBox 4">
            <a:extLst>
              <a:ext uri="{FF2B5EF4-FFF2-40B4-BE49-F238E27FC236}">
                <a16:creationId xmlns:a16="http://schemas.microsoft.com/office/drawing/2014/main" id="{52341D08-B91F-445C-BC94-C596779B7B4C}"/>
              </a:ext>
            </a:extLst>
          </p:cNvPr>
          <p:cNvSpPr txBox="1"/>
          <p:nvPr/>
        </p:nvSpPr>
        <p:spPr>
          <a:xfrm>
            <a:off x="724330" y="2505670"/>
            <a:ext cx="10772269" cy="830997"/>
          </a:xfrm>
          <a:prstGeom prst="rect">
            <a:avLst/>
          </a:prstGeom>
          <a:noFill/>
        </p:spPr>
        <p:txBody>
          <a:bodyPr wrap="square">
            <a:spAutoFit/>
          </a:bodyPr>
          <a:lstStyle/>
          <a:p>
            <a:r>
              <a:rPr lang="ru-RU" sz="2400" dirty="0" err="1">
                <a:solidFill>
                  <a:srgbClr val="002060"/>
                </a:solidFill>
              </a:rPr>
              <a:t>Білім</a:t>
            </a:r>
            <a:r>
              <a:rPr lang="ru-RU" sz="2400" dirty="0">
                <a:solidFill>
                  <a:srgbClr val="002060"/>
                </a:solidFill>
              </a:rPr>
              <a:t> </a:t>
            </a:r>
            <a:r>
              <a:rPr lang="ru-RU" sz="2400" dirty="0" err="1">
                <a:solidFill>
                  <a:srgbClr val="002060"/>
                </a:solidFill>
              </a:rPr>
              <a:t>берудегі</a:t>
            </a:r>
            <a:r>
              <a:rPr lang="ru-RU" sz="2400" dirty="0">
                <a:solidFill>
                  <a:srgbClr val="002060"/>
                </a:solidFill>
              </a:rPr>
              <a:t> </a:t>
            </a:r>
            <a:r>
              <a:rPr lang="ru-RU" sz="2400" b="1" dirty="0">
                <a:solidFill>
                  <a:srgbClr val="002060"/>
                </a:solidFill>
              </a:rPr>
              <a:t>STEM </a:t>
            </a:r>
            <a:r>
              <a:rPr lang="ru-RU" sz="2400" b="1" dirty="0" err="1">
                <a:solidFill>
                  <a:srgbClr val="002060"/>
                </a:solidFill>
              </a:rPr>
              <a:t>технологиялары</a:t>
            </a:r>
            <a:r>
              <a:rPr lang="ru-RU" sz="2400" b="1" dirty="0">
                <a:solidFill>
                  <a:srgbClr val="002060"/>
                </a:solidFill>
              </a:rPr>
              <a:t> </a:t>
            </a:r>
            <a:r>
              <a:rPr lang="ru-RU" sz="2400" dirty="0" err="1">
                <a:solidFill>
                  <a:srgbClr val="002060"/>
                </a:solidFill>
              </a:rPr>
              <a:t>материалды</a:t>
            </a:r>
            <a:r>
              <a:rPr lang="ru-RU" sz="2400" dirty="0">
                <a:solidFill>
                  <a:srgbClr val="002060"/>
                </a:solidFill>
              </a:rPr>
              <a:t> </a:t>
            </a:r>
            <a:r>
              <a:rPr lang="ru-RU" sz="2400" dirty="0" err="1">
                <a:solidFill>
                  <a:srgbClr val="002060"/>
                </a:solidFill>
              </a:rPr>
              <a:t>теориялық</a:t>
            </a:r>
            <a:r>
              <a:rPr lang="ru-RU" sz="2400" dirty="0">
                <a:solidFill>
                  <a:srgbClr val="002060"/>
                </a:solidFill>
              </a:rPr>
              <a:t> </a:t>
            </a:r>
            <a:r>
              <a:rPr lang="ru-RU" sz="2400" dirty="0" err="1">
                <a:solidFill>
                  <a:srgbClr val="002060"/>
                </a:solidFill>
              </a:rPr>
              <a:t>меңгеруді</a:t>
            </a:r>
            <a:r>
              <a:rPr lang="ru-RU" sz="2400" dirty="0">
                <a:solidFill>
                  <a:srgbClr val="002060"/>
                </a:solidFill>
              </a:rPr>
              <a:t> </a:t>
            </a:r>
            <a:r>
              <a:rPr lang="ru-RU" sz="2400" dirty="0" err="1">
                <a:solidFill>
                  <a:srgbClr val="002060"/>
                </a:solidFill>
              </a:rPr>
              <a:t>ғана</a:t>
            </a:r>
            <a:r>
              <a:rPr lang="ru-RU" sz="2400" dirty="0">
                <a:solidFill>
                  <a:srgbClr val="002060"/>
                </a:solidFill>
              </a:rPr>
              <a:t> </a:t>
            </a:r>
            <a:r>
              <a:rPr lang="ru-RU" sz="2400" dirty="0" err="1">
                <a:solidFill>
                  <a:srgbClr val="002060"/>
                </a:solidFill>
              </a:rPr>
              <a:t>емес</a:t>
            </a:r>
            <a:r>
              <a:rPr lang="ru-RU" sz="2400" dirty="0">
                <a:solidFill>
                  <a:srgbClr val="002060"/>
                </a:solidFill>
              </a:rPr>
              <a:t>, </a:t>
            </a:r>
            <a:r>
              <a:rPr lang="ru-RU" sz="2400" dirty="0" err="1">
                <a:solidFill>
                  <a:srgbClr val="002060"/>
                </a:solidFill>
              </a:rPr>
              <a:t>сонымен</a:t>
            </a:r>
            <a:r>
              <a:rPr lang="ru-RU" sz="2400" dirty="0">
                <a:solidFill>
                  <a:srgbClr val="002060"/>
                </a:solidFill>
              </a:rPr>
              <a:t> </a:t>
            </a:r>
            <a:r>
              <a:rPr lang="ru-RU" sz="2400" dirty="0" err="1">
                <a:solidFill>
                  <a:srgbClr val="002060"/>
                </a:solidFill>
              </a:rPr>
              <a:t>қатар</a:t>
            </a:r>
            <a:r>
              <a:rPr lang="ru-RU" sz="2400" dirty="0">
                <a:solidFill>
                  <a:srgbClr val="002060"/>
                </a:solidFill>
              </a:rPr>
              <a:t> </a:t>
            </a:r>
            <a:r>
              <a:rPr lang="ru-RU" sz="2400" dirty="0" err="1">
                <a:solidFill>
                  <a:srgbClr val="002060"/>
                </a:solidFill>
              </a:rPr>
              <a:t>практикалық</a:t>
            </a:r>
            <a:r>
              <a:rPr lang="ru-RU" sz="2400" dirty="0">
                <a:solidFill>
                  <a:srgbClr val="002060"/>
                </a:solidFill>
              </a:rPr>
              <a:t> </a:t>
            </a:r>
            <a:r>
              <a:rPr lang="ru-RU" sz="2400" dirty="0" err="1">
                <a:solidFill>
                  <a:srgbClr val="002060"/>
                </a:solidFill>
              </a:rPr>
              <a:t>қолдануды</a:t>
            </a:r>
            <a:r>
              <a:rPr lang="ru-RU" sz="2400" dirty="0">
                <a:solidFill>
                  <a:srgbClr val="002060"/>
                </a:solidFill>
              </a:rPr>
              <a:t> да </a:t>
            </a:r>
            <a:r>
              <a:rPr lang="ru-RU" sz="2400" dirty="0" err="1">
                <a:solidFill>
                  <a:srgbClr val="002060"/>
                </a:solidFill>
              </a:rPr>
              <a:t>білдіреді</a:t>
            </a:r>
            <a:endParaRPr lang="ru-RU" sz="2400" dirty="0">
              <a:solidFill>
                <a:srgbClr val="002060"/>
              </a:solidFill>
            </a:endParaRPr>
          </a:p>
        </p:txBody>
      </p:sp>
      <p:pic>
        <p:nvPicPr>
          <p:cNvPr id="6" name="Picture 4" descr="стебель - естественные науки технологии инжиниринг и математика темы иллюстрации stock illustrations">
            <a:extLst>
              <a:ext uri="{FF2B5EF4-FFF2-40B4-BE49-F238E27FC236}">
                <a16:creationId xmlns:a16="http://schemas.microsoft.com/office/drawing/2014/main" id="{0A856110-44A0-471B-A865-96E2C0683E4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7131" t="9307" r="7271" b="6883"/>
          <a:stretch/>
        </p:blipFill>
        <p:spPr bwMode="auto">
          <a:xfrm>
            <a:off x="9120336" y="3521334"/>
            <a:ext cx="2340861" cy="2292067"/>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171A9757-B97F-4A41-83F3-235DE5C718AF}"/>
              </a:ext>
            </a:extLst>
          </p:cNvPr>
          <p:cNvSpPr txBox="1"/>
          <p:nvPr/>
        </p:nvSpPr>
        <p:spPr>
          <a:xfrm>
            <a:off x="743144" y="3933056"/>
            <a:ext cx="8161168" cy="1569660"/>
          </a:xfrm>
          <a:prstGeom prst="rect">
            <a:avLst/>
          </a:prstGeom>
          <a:noFill/>
        </p:spPr>
        <p:txBody>
          <a:bodyPr wrap="square">
            <a:spAutoFit/>
          </a:bodyPr>
          <a:lstStyle/>
          <a:p>
            <a:r>
              <a:rPr lang="en-US" sz="2400" b="1" dirty="0">
                <a:solidFill>
                  <a:srgbClr val="002060"/>
                </a:solidFill>
                <a:effectLst/>
              </a:rPr>
              <a:t>STEM </a:t>
            </a:r>
            <a:r>
              <a:rPr lang="ru-RU" sz="2400" b="1" dirty="0" err="1">
                <a:solidFill>
                  <a:srgbClr val="002060"/>
                </a:solidFill>
                <a:effectLst/>
              </a:rPr>
              <a:t>тәсіл</a:t>
            </a:r>
            <a:r>
              <a:rPr lang="ru-RU" sz="2400" b="1" dirty="0">
                <a:solidFill>
                  <a:srgbClr val="002060"/>
                </a:solidFill>
                <a:effectLst/>
              </a:rPr>
              <a:t> </a:t>
            </a:r>
            <a:r>
              <a:rPr lang="ru-RU" sz="2400" dirty="0">
                <a:solidFill>
                  <a:srgbClr val="002060"/>
                </a:solidFill>
                <a:effectLst/>
              </a:rPr>
              <a:t>- </a:t>
            </a:r>
            <a:r>
              <a:rPr lang="ru-RU" sz="2400" dirty="0" err="1">
                <a:solidFill>
                  <a:srgbClr val="002060"/>
                </a:solidFill>
                <a:effectLst/>
              </a:rPr>
              <a:t>білім</a:t>
            </a:r>
            <a:r>
              <a:rPr lang="ru-RU" sz="2400" dirty="0">
                <a:solidFill>
                  <a:srgbClr val="002060"/>
                </a:solidFill>
                <a:effectLst/>
              </a:rPr>
              <a:t> </a:t>
            </a:r>
            <a:r>
              <a:rPr lang="ru-RU" sz="2400" dirty="0" err="1">
                <a:solidFill>
                  <a:srgbClr val="002060"/>
                </a:solidFill>
                <a:effectLst/>
              </a:rPr>
              <a:t>беруді</a:t>
            </a:r>
            <a:r>
              <a:rPr lang="ru-RU" sz="2400" dirty="0">
                <a:solidFill>
                  <a:srgbClr val="002060"/>
                </a:solidFill>
                <a:effectLst/>
              </a:rPr>
              <a:t> </a:t>
            </a:r>
            <a:r>
              <a:rPr lang="ru-RU" sz="2400" dirty="0" err="1">
                <a:solidFill>
                  <a:srgbClr val="002060"/>
                </a:solidFill>
                <a:effectLst/>
              </a:rPr>
              <a:t>трансформациялаудың</a:t>
            </a:r>
            <a:r>
              <a:rPr lang="ru-RU" sz="2400" dirty="0">
                <a:solidFill>
                  <a:srgbClr val="002060"/>
                </a:solidFill>
                <a:effectLst/>
              </a:rPr>
              <a:t> </a:t>
            </a:r>
            <a:r>
              <a:rPr lang="ru-RU" sz="2400" dirty="0" err="1">
                <a:solidFill>
                  <a:srgbClr val="002060"/>
                </a:solidFill>
                <a:effectLst/>
              </a:rPr>
              <a:t>серпінді</a:t>
            </a:r>
            <a:r>
              <a:rPr lang="ru-RU" sz="2400" dirty="0">
                <a:solidFill>
                  <a:srgbClr val="002060"/>
                </a:solidFill>
                <a:effectLst/>
              </a:rPr>
              <a:t> </a:t>
            </a:r>
            <a:r>
              <a:rPr lang="ru-RU" sz="2400" dirty="0" err="1">
                <a:solidFill>
                  <a:srgbClr val="002060"/>
                </a:solidFill>
                <a:effectLst/>
              </a:rPr>
              <a:t>құралдарының</a:t>
            </a:r>
            <a:r>
              <a:rPr lang="ru-RU" sz="2400" dirty="0">
                <a:solidFill>
                  <a:srgbClr val="002060"/>
                </a:solidFill>
                <a:effectLst/>
              </a:rPr>
              <a:t> </a:t>
            </a:r>
            <a:r>
              <a:rPr lang="ru-RU" sz="2400" dirty="0" err="1">
                <a:solidFill>
                  <a:srgbClr val="002060"/>
                </a:solidFill>
                <a:effectLst/>
              </a:rPr>
              <a:t>бірі</a:t>
            </a:r>
            <a:r>
              <a:rPr lang="ru-RU" sz="2400" dirty="0">
                <a:solidFill>
                  <a:srgbClr val="002060"/>
                </a:solidFill>
                <a:effectLst/>
              </a:rPr>
              <a:t>. </a:t>
            </a:r>
            <a:r>
              <a:rPr lang="ru-RU" sz="2400" dirty="0" err="1">
                <a:solidFill>
                  <a:srgbClr val="002060"/>
                </a:solidFill>
                <a:effectLst/>
              </a:rPr>
              <a:t>Көптеген</a:t>
            </a:r>
            <a:r>
              <a:rPr lang="ru-RU" sz="2400" dirty="0">
                <a:solidFill>
                  <a:srgbClr val="002060"/>
                </a:solidFill>
                <a:effectLst/>
              </a:rPr>
              <a:t> </a:t>
            </a:r>
            <a:r>
              <a:rPr lang="ru-RU" sz="2400" dirty="0" err="1">
                <a:solidFill>
                  <a:srgbClr val="002060"/>
                </a:solidFill>
                <a:effectLst/>
              </a:rPr>
              <a:t>мемлекеттік</a:t>
            </a:r>
            <a:r>
              <a:rPr lang="ru-RU" sz="2400" dirty="0">
                <a:solidFill>
                  <a:srgbClr val="002060"/>
                </a:solidFill>
                <a:effectLst/>
              </a:rPr>
              <a:t> </a:t>
            </a:r>
            <a:r>
              <a:rPr lang="ru-RU" sz="2400" dirty="0" err="1">
                <a:solidFill>
                  <a:srgbClr val="002060"/>
                </a:solidFill>
                <a:effectLst/>
              </a:rPr>
              <a:t>және</a:t>
            </a:r>
            <a:r>
              <a:rPr lang="ru-RU" sz="2400" dirty="0">
                <a:solidFill>
                  <a:srgbClr val="002060"/>
                </a:solidFill>
                <a:effectLst/>
              </a:rPr>
              <a:t> </a:t>
            </a:r>
            <a:r>
              <a:rPr lang="ru-RU" sz="2400" dirty="0" err="1">
                <a:solidFill>
                  <a:srgbClr val="002060"/>
                </a:solidFill>
                <a:effectLst/>
              </a:rPr>
              <a:t>жеке</a:t>
            </a:r>
            <a:r>
              <a:rPr lang="ru-RU" sz="2400" dirty="0">
                <a:solidFill>
                  <a:srgbClr val="002060"/>
                </a:solidFill>
                <a:effectLst/>
              </a:rPr>
              <a:t> </a:t>
            </a:r>
            <a:r>
              <a:rPr lang="ru-RU" sz="2400" dirty="0" err="1">
                <a:solidFill>
                  <a:srgbClr val="002060"/>
                </a:solidFill>
                <a:effectLst/>
              </a:rPr>
              <a:t>оқу</a:t>
            </a:r>
            <a:r>
              <a:rPr lang="ru-RU" sz="2400" dirty="0">
                <a:solidFill>
                  <a:srgbClr val="002060"/>
                </a:solidFill>
                <a:effectLst/>
              </a:rPr>
              <a:t> </a:t>
            </a:r>
            <a:r>
              <a:rPr lang="ru-RU" sz="2400" dirty="0" err="1">
                <a:solidFill>
                  <a:srgbClr val="002060"/>
                </a:solidFill>
                <a:effectLst/>
              </a:rPr>
              <a:t>орындары</a:t>
            </a:r>
            <a:r>
              <a:rPr lang="ru-RU" sz="2400" dirty="0">
                <a:solidFill>
                  <a:srgbClr val="002060"/>
                </a:solidFill>
                <a:effectLst/>
              </a:rPr>
              <a:t> </a:t>
            </a:r>
            <a:r>
              <a:rPr lang="ru-RU" sz="2400" dirty="0" err="1">
                <a:solidFill>
                  <a:srgbClr val="002060"/>
                </a:solidFill>
                <a:effectLst/>
              </a:rPr>
              <a:t>бұл</a:t>
            </a:r>
            <a:r>
              <a:rPr lang="ru-RU" sz="2400" dirty="0">
                <a:solidFill>
                  <a:srgbClr val="002060"/>
                </a:solidFill>
                <a:effectLst/>
              </a:rPr>
              <a:t> </a:t>
            </a:r>
            <a:r>
              <a:rPr lang="ru-RU" sz="2400" dirty="0" err="1">
                <a:solidFill>
                  <a:srgbClr val="002060"/>
                </a:solidFill>
                <a:effectLst/>
              </a:rPr>
              <a:t>тұжырымдаманы</a:t>
            </a:r>
            <a:r>
              <a:rPr lang="ru-RU" sz="2400" dirty="0">
                <a:solidFill>
                  <a:srgbClr val="002060"/>
                </a:solidFill>
                <a:effectLst/>
              </a:rPr>
              <a:t> </a:t>
            </a:r>
            <a:r>
              <a:rPr lang="ru-RU" sz="2400" dirty="0" err="1">
                <a:solidFill>
                  <a:srgbClr val="002060"/>
                </a:solidFill>
                <a:effectLst/>
              </a:rPr>
              <a:t>қабылдайды</a:t>
            </a:r>
            <a:r>
              <a:rPr lang="ru-RU" sz="2400" dirty="0">
                <a:solidFill>
                  <a:srgbClr val="002060"/>
                </a:solidFill>
                <a:effectLst/>
              </a:rPr>
              <a:t> </a:t>
            </a:r>
            <a:r>
              <a:rPr lang="ru-RU" sz="2400" dirty="0" err="1">
                <a:solidFill>
                  <a:srgbClr val="002060"/>
                </a:solidFill>
                <a:effectLst/>
              </a:rPr>
              <a:t>және</a:t>
            </a:r>
            <a:r>
              <a:rPr lang="ru-RU" sz="2400" dirty="0">
                <a:solidFill>
                  <a:srgbClr val="002060"/>
                </a:solidFill>
                <a:effectLst/>
              </a:rPr>
              <a:t> </a:t>
            </a:r>
            <a:r>
              <a:rPr lang="ru-RU" sz="2400" dirty="0" err="1">
                <a:solidFill>
                  <a:srgbClr val="002060"/>
                </a:solidFill>
                <a:effectLst/>
              </a:rPr>
              <a:t>оның</a:t>
            </a:r>
            <a:r>
              <a:rPr lang="ru-RU" sz="2400" dirty="0">
                <a:solidFill>
                  <a:srgbClr val="002060"/>
                </a:solidFill>
                <a:effectLst/>
              </a:rPr>
              <a:t> </a:t>
            </a:r>
            <a:r>
              <a:rPr lang="ru-RU" sz="2400" dirty="0" err="1">
                <a:solidFill>
                  <a:srgbClr val="002060"/>
                </a:solidFill>
                <a:effectLst/>
              </a:rPr>
              <a:t>өзі</a:t>
            </a:r>
            <a:r>
              <a:rPr lang="ru-RU" sz="2400" dirty="0">
                <a:solidFill>
                  <a:srgbClr val="002060"/>
                </a:solidFill>
                <a:effectLst/>
              </a:rPr>
              <a:t> </a:t>
            </a:r>
            <a:r>
              <a:rPr lang="ru-RU" sz="2400" dirty="0" err="1">
                <a:solidFill>
                  <a:srgbClr val="002060"/>
                </a:solidFill>
                <a:effectLst/>
              </a:rPr>
              <a:t>білім</a:t>
            </a:r>
            <a:r>
              <a:rPr lang="ru-RU" sz="2400" dirty="0">
                <a:solidFill>
                  <a:srgbClr val="002060"/>
                </a:solidFill>
                <a:effectLst/>
              </a:rPr>
              <a:t> беру </a:t>
            </a:r>
            <a:r>
              <a:rPr lang="ru-RU" sz="2400" dirty="0" err="1">
                <a:solidFill>
                  <a:srgbClr val="002060"/>
                </a:solidFill>
                <a:effectLst/>
              </a:rPr>
              <a:t>стандарттарына</a:t>
            </a:r>
            <a:r>
              <a:rPr lang="ru-RU" sz="2400" dirty="0">
                <a:solidFill>
                  <a:srgbClr val="002060"/>
                </a:solidFill>
                <a:effectLst/>
              </a:rPr>
              <a:t> </a:t>
            </a:r>
            <a:r>
              <a:rPr lang="ru-RU" sz="2400" dirty="0" err="1">
                <a:solidFill>
                  <a:srgbClr val="002060"/>
                </a:solidFill>
                <a:effectLst/>
              </a:rPr>
              <a:t>сәйкес</a:t>
            </a:r>
            <a:r>
              <a:rPr lang="ru-RU" sz="2400" dirty="0">
                <a:solidFill>
                  <a:srgbClr val="002060"/>
                </a:solidFill>
                <a:effectLst/>
              </a:rPr>
              <a:t> </a:t>
            </a:r>
            <a:r>
              <a:rPr lang="ru-RU" sz="2400" dirty="0" err="1">
                <a:solidFill>
                  <a:srgbClr val="002060"/>
                </a:solidFill>
                <a:effectLst/>
              </a:rPr>
              <a:t>келеді</a:t>
            </a:r>
            <a:r>
              <a:rPr lang="ru-RU" sz="2400" dirty="0">
                <a:solidFill>
                  <a:srgbClr val="002060"/>
                </a:solidFill>
                <a:effectLst/>
              </a:rPr>
              <a:t>. </a:t>
            </a:r>
            <a:endParaRPr lang="ru-RU" sz="2400" dirty="0">
              <a:solidFill>
                <a:srgbClr val="002060"/>
              </a:solidFill>
            </a:endParaRPr>
          </a:p>
        </p:txBody>
      </p:sp>
    </p:spTree>
    <p:extLst>
      <p:ext uri="{BB962C8B-B14F-4D97-AF65-F5344CB8AC3E}">
        <p14:creationId xmlns:p14="http://schemas.microsoft.com/office/powerpoint/2010/main" val="28989509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E874510-76EE-40AB-88DC-0F058407771D}"/>
              </a:ext>
            </a:extLst>
          </p:cNvPr>
          <p:cNvSpPr txBox="1"/>
          <p:nvPr/>
        </p:nvSpPr>
        <p:spPr>
          <a:xfrm>
            <a:off x="1415480" y="982176"/>
            <a:ext cx="8712968" cy="3416320"/>
          </a:xfrm>
          <a:prstGeom prst="rect">
            <a:avLst/>
          </a:prstGeom>
          <a:noFill/>
        </p:spPr>
        <p:txBody>
          <a:bodyPr wrap="square">
            <a:spAutoFit/>
          </a:bodyPr>
          <a:lstStyle/>
          <a:p>
            <a:r>
              <a:rPr lang="en-US" sz="2400" b="0" i="0" dirty="0">
                <a:solidFill>
                  <a:srgbClr val="002060"/>
                </a:solidFill>
                <a:effectLst/>
              </a:rPr>
              <a:t>STEM </a:t>
            </a:r>
            <a:r>
              <a:rPr lang="ru-RU" sz="2400" b="0" i="0" dirty="0" err="1">
                <a:solidFill>
                  <a:srgbClr val="002060"/>
                </a:solidFill>
                <a:effectLst/>
              </a:rPr>
              <a:t>тәсілі</a:t>
            </a:r>
            <a:r>
              <a:rPr lang="ru-RU" sz="2400" b="0" i="0" dirty="0">
                <a:solidFill>
                  <a:srgbClr val="002060"/>
                </a:solidFill>
                <a:effectLst/>
              </a:rPr>
              <a:t> </a:t>
            </a:r>
            <a:r>
              <a:rPr lang="ru-RU" sz="2400" b="0" i="0" dirty="0" err="1">
                <a:solidFill>
                  <a:srgbClr val="002060"/>
                </a:solidFill>
                <a:effectLst/>
              </a:rPr>
              <a:t>төрт</a:t>
            </a:r>
            <a:r>
              <a:rPr lang="ru-RU" sz="2400" b="0" i="0" dirty="0">
                <a:solidFill>
                  <a:srgbClr val="002060"/>
                </a:solidFill>
                <a:effectLst/>
              </a:rPr>
              <a:t> </a:t>
            </a:r>
            <a:r>
              <a:rPr lang="ru-RU" sz="2400" b="0" i="0" dirty="0" err="1">
                <a:solidFill>
                  <a:srgbClr val="002060"/>
                </a:solidFill>
                <a:effectLst/>
              </a:rPr>
              <a:t>принципке</a:t>
            </a:r>
            <a:r>
              <a:rPr lang="ru-RU" sz="2400" b="0" i="0" dirty="0">
                <a:solidFill>
                  <a:srgbClr val="002060"/>
                </a:solidFill>
                <a:effectLst/>
              </a:rPr>
              <a:t> </a:t>
            </a:r>
            <a:r>
              <a:rPr lang="ru-RU" sz="2400" b="0" i="0" dirty="0" err="1">
                <a:solidFill>
                  <a:srgbClr val="002060"/>
                </a:solidFill>
                <a:effectLst/>
              </a:rPr>
              <a:t>негізделеді</a:t>
            </a:r>
            <a:r>
              <a:rPr lang="ru-RU" sz="2400" b="0" i="0" dirty="0">
                <a:solidFill>
                  <a:srgbClr val="002060"/>
                </a:solidFill>
                <a:effectLst/>
              </a:rPr>
              <a:t>: </a:t>
            </a:r>
          </a:p>
          <a:p>
            <a:r>
              <a:rPr lang="ru-RU" sz="2400" b="0" i="0" dirty="0" err="1">
                <a:solidFill>
                  <a:srgbClr val="002060"/>
                </a:solidFill>
                <a:effectLst/>
              </a:rPr>
              <a:t>оқу</a:t>
            </a:r>
            <a:r>
              <a:rPr lang="ru-RU" sz="2400" b="0" i="0" dirty="0">
                <a:solidFill>
                  <a:srgbClr val="002060"/>
                </a:solidFill>
                <a:effectLst/>
              </a:rPr>
              <a:t> </a:t>
            </a:r>
            <a:r>
              <a:rPr lang="ru-RU" sz="2400" b="0" i="0" dirty="0" err="1">
                <a:solidFill>
                  <a:srgbClr val="002060"/>
                </a:solidFill>
                <a:effectLst/>
              </a:rPr>
              <a:t>процесін</a:t>
            </a:r>
            <a:r>
              <a:rPr lang="ru-RU" sz="2400" b="0" i="0" dirty="0">
                <a:solidFill>
                  <a:srgbClr val="002060"/>
                </a:solidFill>
                <a:effectLst/>
              </a:rPr>
              <a:t> </a:t>
            </a:r>
            <a:r>
              <a:rPr lang="ru-RU" sz="2400" b="0" i="0" dirty="0" err="1">
                <a:solidFill>
                  <a:srgbClr val="002060"/>
                </a:solidFill>
                <a:effectLst/>
              </a:rPr>
              <a:t>ұйымдастырудың</a:t>
            </a:r>
            <a:r>
              <a:rPr lang="ru-RU" sz="2400" b="0" i="0" dirty="0">
                <a:solidFill>
                  <a:srgbClr val="002060"/>
                </a:solidFill>
                <a:effectLst/>
              </a:rPr>
              <a:t> </a:t>
            </a:r>
            <a:r>
              <a:rPr lang="ru-RU" sz="2400" b="0" i="0" dirty="0" err="1">
                <a:solidFill>
                  <a:srgbClr val="002060"/>
                </a:solidFill>
                <a:effectLst/>
              </a:rPr>
              <a:t>жобалық</a:t>
            </a:r>
            <a:r>
              <a:rPr lang="ru-RU" sz="2400" b="0" i="0" dirty="0">
                <a:solidFill>
                  <a:srgbClr val="002060"/>
                </a:solidFill>
                <a:effectLst/>
              </a:rPr>
              <a:t> </a:t>
            </a:r>
            <a:r>
              <a:rPr lang="ru-RU" sz="2400" b="0" i="0" dirty="0" err="1">
                <a:solidFill>
                  <a:srgbClr val="002060"/>
                </a:solidFill>
                <a:effectLst/>
              </a:rPr>
              <a:t>формасы</a:t>
            </a:r>
            <a:r>
              <a:rPr lang="ru-RU" sz="2400" b="0" i="0" dirty="0">
                <a:solidFill>
                  <a:srgbClr val="002060"/>
                </a:solidFill>
                <a:effectLst/>
              </a:rPr>
              <a:t>, </a:t>
            </a:r>
          </a:p>
          <a:p>
            <a:r>
              <a:rPr lang="ru-RU" sz="2400" b="0" i="0" dirty="0" err="1">
                <a:solidFill>
                  <a:srgbClr val="002060"/>
                </a:solidFill>
                <a:effectLst/>
              </a:rPr>
              <a:t>оқу</a:t>
            </a:r>
            <a:r>
              <a:rPr lang="ru-RU" sz="2400" b="0" i="0" dirty="0">
                <a:solidFill>
                  <a:srgbClr val="002060"/>
                </a:solidFill>
                <a:effectLst/>
              </a:rPr>
              <a:t> </a:t>
            </a:r>
            <a:r>
              <a:rPr lang="ru-RU" sz="2400" b="0" i="0" dirty="0" err="1">
                <a:solidFill>
                  <a:srgbClr val="002060"/>
                </a:solidFill>
                <a:effectLst/>
              </a:rPr>
              <a:t>міндеттерінің</a:t>
            </a:r>
            <a:r>
              <a:rPr lang="ru-RU" sz="2400" b="0" i="0" dirty="0">
                <a:solidFill>
                  <a:srgbClr val="002060"/>
                </a:solidFill>
                <a:effectLst/>
              </a:rPr>
              <a:t> </a:t>
            </a:r>
            <a:r>
              <a:rPr lang="ru-RU" sz="2400" b="0" i="0" dirty="0" err="1">
                <a:solidFill>
                  <a:srgbClr val="002060"/>
                </a:solidFill>
                <a:effectLst/>
              </a:rPr>
              <a:t>қолданбалы</a:t>
            </a:r>
            <a:r>
              <a:rPr lang="ru-RU" sz="2400" b="0" i="0" dirty="0">
                <a:solidFill>
                  <a:srgbClr val="002060"/>
                </a:solidFill>
                <a:effectLst/>
              </a:rPr>
              <a:t> </a:t>
            </a:r>
            <a:r>
              <a:rPr lang="ru-RU" sz="2400" b="0" i="0" dirty="0" err="1">
                <a:solidFill>
                  <a:srgbClr val="002060"/>
                </a:solidFill>
                <a:effectLst/>
              </a:rPr>
              <a:t>сипаты</a:t>
            </a:r>
            <a:r>
              <a:rPr lang="ru-RU" sz="2400" b="0" i="0" dirty="0">
                <a:solidFill>
                  <a:srgbClr val="002060"/>
                </a:solidFill>
                <a:effectLst/>
              </a:rPr>
              <a:t>, </a:t>
            </a:r>
          </a:p>
          <a:p>
            <a:r>
              <a:rPr lang="ru-RU" sz="2400" b="0" i="0" dirty="0" err="1">
                <a:solidFill>
                  <a:srgbClr val="002060"/>
                </a:solidFill>
                <a:effectLst/>
              </a:rPr>
              <a:t>оқытудың</a:t>
            </a:r>
            <a:r>
              <a:rPr lang="ru-RU" sz="2400" b="0" i="0" dirty="0">
                <a:solidFill>
                  <a:srgbClr val="002060"/>
                </a:solidFill>
                <a:effectLst/>
              </a:rPr>
              <a:t> </a:t>
            </a:r>
            <a:r>
              <a:rPr lang="ru-RU" sz="2400" b="0" i="0" dirty="0" err="1">
                <a:solidFill>
                  <a:srgbClr val="002060"/>
                </a:solidFill>
                <a:effectLst/>
              </a:rPr>
              <a:t>пәнаралық</a:t>
            </a:r>
            <a:r>
              <a:rPr lang="ru-RU" sz="2400" b="0" i="0" dirty="0">
                <a:solidFill>
                  <a:srgbClr val="002060"/>
                </a:solidFill>
                <a:effectLst/>
              </a:rPr>
              <a:t> </a:t>
            </a:r>
            <a:r>
              <a:rPr lang="ru-RU" sz="2400" b="0" i="0" dirty="0" err="1">
                <a:solidFill>
                  <a:srgbClr val="002060"/>
                </a:solidFill>
                <a:effectLst/>
              </a:rPr>
              <a:t>сипаты</a:t>
            </a:r>
            <a:r>
              <a:rPr lang="ru-RU" sz="2400" b="0" i="0" dirty="0">
                <a:solidFill>
                  <a:srgbClr val="002060"/>
                </a:solidFill>
                <a:effectLst/>
              </a:rPr>
              <a:t>, </a:t>
            </a:r>
          </a:p>
          <a:p>
            <a:r>
              <a:rPr lang="ru-RU" sz="2400" b="0" i="0" dirty="0" err="1">
                <a:solidFill>
                  <a:srgbClr val="002060"/>
                </a:solidFill>
                <a:effectLst/>
              </a:rPr>
              <a:t>қолданбалы</a:t>
            </a:r>
            <a:r>
              <a:rPr lang="ru-RU" sz="2400" b="0" i="0" dirty="0">
                <a:solidFill>
                  <a:srgbClr val="002060"/>
                </a:solidFill>
                <a:effectLst/>
              </a:rPr>
              <a:t> </a:t>
            </a:r>
            <a:r>
              <a:rPr lang="ru-RU" sz="2400" b="0" i="0" dirty="0" err="1">
                <a:solidFill>
                  <a:srgbClr val="002060"/>
                </a:solidFill>
                <a:effectLst/>
              </a:rPr>
              <a:t>ғылым</a:t>
            </a:r>
            <a:r>
              <a:rPr lang="ru-RU" sz="2400" b="0" i="0" dirty="0">
                <a:solidFill>
                  <a:srgbClr val="002060"/>
                </a:solidFill>
                <a:effectLst/>
              </a:rPr>
              <a:t> </a:t>
            </a:r>
            <a:r>
              <a:rPr lang="ru-RU" sz="2400" b="0" i="0" dirty="0" err="1">
                <a:solidFill>
                  <a:srgbClr val="002060"/>
                </a:solidFill>
                <a:effectLst/>
              </a:rPr>
              <a:t>саласында</a:t>
            </a:r>
            <a:r>
              <a:rPr lang="ru-RU" sz="2400" b="0" i="0" dirty="0">
                <a:solidFill>
                  <a:srgbClr val="002060"/>
                </a:solidFill>
                <a:effectLst/>
              </a:rPr>
              <a:t> инженер </a:t>
            </a:r>
            <a:r>
              <a:rPr lang="ru-RU" sz="2400" b="0" i="0" dirty="0" err="1">
                <a:solidFill>
                  <a:srgbClr val="002060"/>
                </a:solidFill>
                <a:effectLst/>
              </a:rPr>
              <a:t>немесе</a:t>
            </a:r>
            <a:r>
              <a:rPr lang="ru-RU" sz="2400" b="0" i="0" dirty="0">
                <a:solidFill>
                  <a:srgbClr val="002060"/>
                </a:solidFill>
                <a:effectLst/>
              </a:rPr>
              <a:t> </a:t>
            </a:r>
            <a:r>
              <a:rPr lang="ru-RU" sz="2400" b="0" i="0" dirty="0" err="1">
                <a:solidFill>
                  <a:srgbClr val="002060"/>
                </a:solidFill>
                <a:effectLst/>
              </a:rPr>
              <a:t>маманды</a:t>
            </a:r>
            <a:r>
              <a:rPr lang="ru-RU" sz="2400" b="0" i="0" dirty="0">
                <a:solidFill>
                  <a:srgbClr val="002060"/>
                </a:solidFill>
                <a:effectLst/>
              </a:rPr>
              <a:t> </a:t>
            </a:r>
            <a:r>
              <a:rPr lang="ru-RU" sz="2400" b="0" i="0" dirty="0" err="1">
                <a:solidFill>
                  <a:srgbClr val="002060"/>
                </a:solidFill>
                <a:effectLst/>
              </a:rPr>
              <a:t>дайындау</a:t>
            </a:r>
            <a:r>
              <a:rPr lang="ru-RU" sz="2400" b="0" i="0" dirty="0">
                <a:solidFill>
                  <a:srgbClr val="002060"/>
                </a:solidFill>
                <a:effectLst/>
              </a:rPr>
              <a:t> </a:t>
            </a:r>
            <a:r>
              <a:rPr lang="ru-RU" sz="2400" b="0" i="0" dirty="0" err="1">
                <a:solidFill>
                  <a:srgbClr val="002060"/>
                </a:solidFill>
                <a:effectLst/>
              </a:rPr>
              <a:t>үшін</a:t>
            </a:r>
            <a:r>
              <a:rPr lang="ru-RU" sz="2400" b="0" i="0" dirty="0">
                <a:solidFill>
                  <a:srgbClr val="002060"/>
                </a:solidFill>
                <a:effectLst/>
              </a:rPr>
              <a:t> </a:t>
            </a:r>
            <a:r>
              <a:rPr lang="ru-RU" sz="2400" b="0" i="0" dirty="0" err="1">
                <a:solidFill>
                  <a:srgbClr val="002060"/>
                </a:solidFill>
                <a:effectLst/>
              </a:rPr>
              <a:t>негізгі</a:t>
            </a:r>
            <a:r>
              <a:rPr lang="ru-RU" sz="2400" b="0" i="0" dirty="0">
                <a:solidFill>
                  <a:srgbClr val="002060"/>
                </a:solidFill>
                <a:effectLst/>
              </a:rPr>
              <a:t> </a:t>
            </a:r>
            <a:r>
              <a:rPr lang="ru-RU" sz="2400" b="0" i="0" dirty="0" err="1">
                <a:solidFill>
                  <a:srgbClr val="002060"/>
                </a:solidFill>
                <a:effectLst/>
              </a:rPr>
              <a:t>болып</a:t>
            </a:r>
            <a:r>
              <a:rPr lang="ru-RU" sz="2400" b="0" i="0" dirty="0">
                <a:solidFill>
                  <a:srgbClr val="002060"/>
                </a:solidFill>
                <a:effectLst/>
              </a:rPr>
              <a:t> </a:t>
            </a:r>
            <a:r>
              <a:rPr lang="ru-RU" sz="2400" b="0" i="0" dirty="0" err="1">
                <a:solidFill>
                  <a:srgbClr val="002060"/>
                </a:solidFill>
                <a:effectLst/>
              </a:rPr>
              <a:t>табылатын</a:t>
            </a:r>
            <a:r>
              <a:rPr lang="ru-RU" sz="2400" b="0" i="0" dirty="0">
                <a:solidFill>
                  <a:srgbClr val="002060"/>
                </a:solidFill>
                <a:effectLst/>
              </a:rPr>
              <a:t> </a:t>
            </a:r>
            <a:r>
              <a:rPr lang="ru-RU" sz="2400" b="0" i="0" dirty="0" err="1">
                <a:solidFill>
                  <a:srgbClr val="002060"/>
                </a:solidFill>
                <a:effectLst/>
              </a:rPr>
              <a:t>жаратылыстану</a:t>
            </a:r>
            <a:r>
              <a:rPr lang="ru-RU" sz="2400" b="0" i="0" dirty="0">
                <a:solidFill>
                  <a:srgbClr val="002060"/>
                </a:solidFill>
                <a:effectLst/>
              </a:rPr>
              <a:t> </a:t>
            </a:r>
            <a:r>
              <a:rPr lang="ru-RU" sz="2400" b="0" i="0" dirty="0" err="1">
                <a:solidFill>
                  <a:srgbClr val="002060"/>
                </a:solidFill>
                <a:effectLst/>
              </a:rPr>
              <a:t>циклінің</a:t>
            </a:r>
            <a:r>
              <a:rPr lang="ru-RU" sz="2400" b="0" i="0" dirty="0">
                <a:solidFill>
                  <a:srgbClr val="002060"/>
                </a:solidFill>
                <a:effectLst/>
              </a:rPr>
              <a:t> </a:t>
            </a:r>
            <a:r>
              <a:rPr lang="ru-RU" sz="2400" b="0" i="0" dirty="0" err="1">
                <a:solidFill>
                  <a:srgbClr val="002060"/>
                </a:solidFill>
                <a:effectLst/>
              </a:rPr>
              <a:t>пәндерін</a:t>
            </a:r>
            <a:r>
              <a:rPr lang="ru-RU" sz="2400" b="0" i="0" dirty="0">
                <a:solidFill>
                  <a:srgbClr val="002060"/>
                </a:solidFill>
                <a:effectLst/>
              </a:rPr>
              <a:t> (физика, химия, биология, география, математика </a:t>
            </a:r>
            <a:r>
              <a:rPr lang="ru-RU" sz="2400" b="0" i="0" dirty="0" err="1">
                <a:solidFill>
                  <a:srgbClr val="002060"/>
                </a:solidFill>
                <a:effectLst/>
              </a:rPr>
              <a:t>заманауи</a:t>
            </a:r>
            <a:r>
              <a:rPr lang="ru-RU" sz="2400" b="0" i="0" dirty="0">
                <a:solidFill>
                  <a:srgbClr val="002060"/>
                </a:solidFill>
                <a:effectLst/>
              </a:rPr>
              <a:t> </a:t>
            </a:r>
            <a:r>
              <a:rPr lang="ru-RU" sz="2400" b="0" i="0" dirty="0" err="1">
                <a:solidFill>
                  <a:srgbClr val="002060"/>
                </a:solidFill>
                <a:effectLst/>
              </a:rPr>
              <a:t>технологиялар</a:t>
            </a:r>
            <a:r>
              <a:rPr lang="ru-RU" sz="2400" b="0" i="0" dirty="0">
                <a:solidFill>
                  <a:srgbClr val="002060"/>
                </a:solidFill>
                <a:effectLst/>
              </a:rPr>
              <a:t> </a:t>
            </a:r>
            <a:r>
              <a:rPr lang="ru-RU" sz="2400" b="0" i="0" dirty="0" err="1">
                <a:solidFill>
                  <a:srgbClr val="002060"/>
                </a:solidFill>
                <a:effectLst/>
              </a:rPr>
              <a:t>инженерлік</a:t>
            </a:r>
            <a:r>
              <a:rPr lang="ru-RU" sz="2400" b="0" i="0" dirty="0">
                <a:solidFill>
                  <a:srgbClr val="002060"/>
                </a:solidFill>
                <a:effectLst/>
              </a:rPr>
              <a:t>) </a:t>
            </a:r>
            <a:r>
              <a:rPr lang="ru-RU" sz="2400" b="0" i="0" dirty="0" err="1">
                <a:solidFill>
                  <a:srgbClr val="002060"/>
                </a:solidFill>
                <a:effectLst/>
              </a:rPr>
              <a:t>қамту</a:t>
            </a:r>
            <a:r>
              <a:rPr lang="ru-RU" sz="2400" dirty="0">
                <a:solidFill>
                  <a:srgbClr val="002060"/>
                </a:solidFill>
              </a:rPr>
              <a:t> </a:t>
            </a:r>
            <a:br>
              <a:rPr lang="ru-RU" sz="2400" dirty="0">
                <a:solidFill>
                  <a:srgbClr val="002060"/>
                </a:solidFill>
              </a:rPr>
            </a:br>
            <a:endParaRPr lang="ru-RU" sz="2400" dirty="0">
              <a:solidFill>
                <a:srgbClr val="002060"/>
              </a:solidFill>
            </a:endParaRPr>
          </a:p>
        </p:txBody>
      </p:sp>
    </p:spTree>
    <p:extLst>
      <p:ext uri="{BB962C8B-B14F-4D97-AF65-F5344CB8AC3E}">
        <p14:creationId xmlns:p14="http://schemas.microsoft.com/office/powerpoint/2010/main" val="278110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A88E743-228D-439A-943A-FE971385EB67}"/>
              </a:ext>
            </a:extLst>
          </p:cNvPr>
          <p:cNvSpPr txBox="1"/>
          <p:nvPr/>
        </p:nvSpPr>
        <p:spPr>
          <a:xfrm>
            <a:off x="551384" y="332656"/>
            <a:ext cx="9217024" cy="4611455"/>
          </a:xfrm>
          <a:prstGeom prst="rect">
            <a:avLst/>
          </a:prstGeom>
          <a:noFill/>
        </p:spPr>
        <p:txBody>
          <a:bodyPr wrap="square">
            <a:spAutoFit/>
          </a:bodyPr>
          <a:lstStyle/>
          <a:p>
            <a:pPr>
              <a:lnSpc>
                <a:spcPct val="120000"/>
              </a:lnSpc>
            </a:pPr>
            <a:r>
              <a:rPr lang="en-US" sz="2400" b="1" dirty="0">
                <a:solidFill>
                  <a:srgbClr val="002060"/>
                </a:solidFill>
                <a:effectLst/>
              </a:rPr>
              <a:t>STEM </a:t>
            </a:r>
            <a:r>
              <a:rPr lang="ru-RU" sz="2400" b="1" dirty="0" err="1">
                <a:solidFill>
                  <a:srgbClr val="002060"/>
                </a:solidFill>
                <a:effectLst/>
              </a:rPr>
              <a:t>білім</a:t>
            </a:r>
            <a:r>
              <a:rPr lang="ru-RU" sz="2400" b="1" dirty="0">
                <a:solidFill>
                  <a:srgbClr val="002060"/>
                </a:solidFill>
                <a:effectLst/>
              </a:rPr>
              <a:t> </a:t>
            </a:r>
            <a:r>
              <a:rPr lang="ru-RU" sz="2400" b="1" dirty="0" err="1">
                <a:solidFill>
                  <a:srgbClr val="002060"/>
                </a:solidFill>
                <a:effectLst/>
              </a:rPr>
              <a:t>берудің</a:t>
            </a:r>
            <a:r>
              <a:rPr lang="ru-RU" sz="2400" b="1" dirty="0">
                <a:solidFill>
                  <a:srgbClr val="002060"/>
                </a:solidFill>
                <a:effectLst/>
              </a:rPr>
              <a:t> </a:t>
            </a:r>
            <a:r>
              <a:rPr lang="ru-RU" sz="2400" b="1" dirty="0" err="1">
                <a:solidFill>
                  <a:srgbClr val="002060"/>
                </a:solidFill>
                <a:effectLst/>
              </a:rPr>
              <a:t>артықшылықтары</a:t>
            </a:r>
            <a:r>
              <a:rPr lang="ru-RU" sz="2400" b="1" dirty="0">
                <a:solidFill>
                  <a:srgbClr val="002060"/>
                </a:solidFill>
                <a:effectLst/>
              </a:rPr>
              <a:t>: </a:t>
            </a:r>
          </a:p>
          <a:p>
            <a:pPr>
              <a:lnSpc>
                <a:spcPct val="120000"/>
              </a:lnSpc>
            </a:pPr>
            <a:endParaRPr lang="ru-RU" sz="2400" dirty="0">
              <a:solidFill>
                <a:srgbClr val="002060"/>
              </a:solidFill>
              <a:effectLst/>
            </a:endParaRPr>
          </a:p>
          <a:p>
            <a:pPr>
              <a:lnSpc>
                <a:spcPct val="120000"/>
              </a:lnSpc>
            </a:pPr>
            <a:r>
              <a:rPr lang="kk-KZ" sz="1800" kern="100" dirty="0">
                <a:solidFill>
                  <a:srgbClr val="000000"/>
                </a:solidFill>
                <a:effectLst/>
                <a:latin typeface="TimesNewRomanPSMT"/>
                <a:ea typeface="Calibri" panose="020F0502020204030204" pitchFamily="34" charset="0"/>
                <a:cs typeface="Times New Roman" panose="02020603050405020304" pitchFamily="18" charset="0"/>
              </a:rPr>
              <a:t>сыни тұрғыдан ойлау,</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pPr>
            <a:endParaRPr lang="kk-KZ" sz="1800" kern="100" dirty="0">
              <a:solidFill>
                <a:srgbClr val="000000"/>
              </a:solidFill>
              <a:effectLst/>
              <a:latin typeface="TimesNewRomanPSMT"/>
              <a:ea typeface="Calibri" panose="020F0502020204030204" pitchFamily="34" charset="0"/>
              <a:cs typeface="Times New Roman" panose="02020603050405020304" pitchFamily="18" charset="0"/>
            </a:endParaRPr>
          </a:p>
          <a:p>
            <a:pPr>
              <a:lnSpc>
                <a:spcPct val="120000"/>
              </a:lnSpc>
            </a:pPr>
            <a:r>
              <a:rPr lang="kk-KZ" sz="1800" kern="100" dirty="0">
                <a:solidFill>
                  <a:srgbClr val="000000"/>
                </a:solidFill>
                <a:effectLst/>
                <a:latin typeface="TimesNewRomanPSMT"/>
                <a:ea typeface="Calibri" panose="020F0502020204030204" pitchFamily="34" charset="0"/>
                <a:cs typeface="Times New Roman" panose="02020603050405020304" pitchFamily="18" charset="0"/>
              </a:rPr>
              <a:t>ғылыми-техникалық білімді күнделікті өмірде пайдалану, </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pPr>
            <a:endParaRPr lang="kk-KZ" sz="1800" kern="100" dirty="0">
              <a:solidFill>
                <a:srgbClr val="000000"/>
              </a:solidFill>
              <a:effectLst/>
              <a:latin typeface="TimesNewRomanPSMT"/>
              <a:ea typeface="Calibri" panose="020F0502020204030204" pitchFamily="34" charset="0"/>
              <a:cs typeface="Times New Roman" panose="02020603050405020304" pitchFamily="18" charset="0"/>
            </a:endParaRPr>
          </a:p>
          <a:p>
            <a:pPr>
              <a:lnSpc>
                <a:spcPct val="120000"/>
              </a:lnSpc>
            </a:pPr>
            <a:r>
              <a:rPr lang="kk-KZ" sz="1800" kern="100" dirty="0">
                <a:solidFill>
                  <a:srgbClr val="000000"/>
                </a:solidFill>
                <a:effectLst/>
                <a:latin typeface="TimesNewRomanPSMT"/>
                <a:ea typeface="Calibri" panose="020F0502020204030204" pitchFamily="34" charset="0"/>
                <a:cs typeface="Times New Roman" panose="02020603050405020304" pitchFamily="18" charset="0"/>
              </a:rPr>
              <a:t>белсенді </a:t>
            </a:r>
            <a:r>
              <a:rPr lang="kk-KZ" sz="1800" kern="100" dirty="0" err="1">
                <a:solidFill>
                  <a:srgbClr val="000000"/>
                </a:solidFill>
                <a:effectLst/>
                <a:latin typeface="TimesNewRomanPSMT"/>
                <a:ea typeface="Calibri" panose="020F0502020204030204" pitchFamily="34" charset="0"/>
                <a:cs typeface="Times New Roman" panose="02020603050405020304" pitchFamily="18" charset="0"/>
              </a:rPr>
              <a:t>қарымқатынас</a:t>
            </a:r>
            <a:r>
              <a:rPr lang="kk-KZ" sz="1800" kern="100" dirty="0">
                <a:solidFill>
                  <a:srgbClr val="000000"/>
                </a:solidFill>
                <a:effectLst/>
                <a:latin typeface="TimesNewRomanPSMT"/>
                <a:ea typeface="Calibri" panose="020F0502020204030204" pitchFamily="34" charset="0"/>
                <a:cs typeface="Times New Roman" panose="02020603050405020304" pitchFamily="18" charset="0"/>
              </a:rPr>
              <a:t> құру және командамен жұмыс жасау, </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pPr>
            <a:endParaRPr lang="kk-KZ" sz="1800" kern="100" dirty="0">
              <a:solidFill>
                <a:srgbClr val="000000"/>
              </a:solidFill>
              <a:effectLst/>
              <a:latin typeface="TimesNewRomanPSMT"/>
              <a:ea typeface="Calibri" panose="020F0502020204030204" pitchFamily="34" charset="0"/>
              <a:cs typeface="Times New Roman" panose="02020603050405020304" pitchFamily="18" charset="0"/>
            </a:endParaRPr>
          </a:p>
          <a:p>
            <a:pPr>
              <a:lnSpc>
                <a:spcPct val="120000"/>
              </a:lnSpc>
            </a:pPr>
            <a:r>
              <a:rPr lang="kk-KZ" sz="1800" kern="100" dirty="0">
                <a:solidFill>
                  <a:srgbClr val="000000"/>
                </a:solidFill>
                <a:effectLst/>
                <a:latin typeface="TimesNewRomanPSMT"/>
                <a:ea typeface="Calibri" panose="020F0502020204030204" pitchFamily="34" charset="0"/>
                <a:cs typeface="Times New Roman" panose="02020603050405020304" pitchFamily="18" charset="0"/>
              </a:rPr>
              <a:t>техникалық пәндерге қызығушылықты арттыру, </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pPr>
            <a:endParaRPr lang="kk-KZ" sz="1800" kern="100" dirty="0">
              <a:solidFill>
                <a:srgbClr val="000000"/>
              </a:solidFill>
              <a:effectLst/>
              <a:latin typeface="TimesNewRomanPSMT"/>
              <a:ea typeface="Calibri" panose="020F0502020204030204" pitchFamily="34" charset="0"/>
              <a:cs typeface="Times New Roman" panose="02020603050405020304" pitchFamily="18" charset="0"/>
            </a:endParaRPr>
          </a:p>
          <a:p>
            <a:pPr>
              <a:lnSpc>
                <a:spcPct val="120000"/>
              </a:lnSpc>
            </a:pPr>
            <a:r>
              <a:rPr lang="kk-KZ" sz="1800" kern="100" dirty="0">
                <a:solidFill>
                  <a:srgbClr val="000000"/>
                </a:solidFill>
                <a:effectLst/>
                <a:latin typeface="TimesNewRomanPSMT"/>
                <a:ea typeface="Calibri" panose="020F0502020204030204" pitchFamily="34" charset="0"/>
                <a:cs typeface="Times New Roman" panose="02020603050405020304" pitchFamily="18" charset="0"/>
              </a:rPr>
              <a:t>жобаларға </a:t>
            </a:r>
            <a:r>
              <a:rPr lang="kk-KZ" sz="1800" kern="100" dirty="0" err="1">
                <a:solidFill>
                  <a:srgbClr val="000000"/>
                </a:solidFill>
                <a:effectLst/>
                <a:latin typeface="TimesNewRomanPSMT"/>
                <a:ea typeface="Calibri" panose="020F0502020204030204" pitchFamily="34" charset="0"/>
                <a:cs typeface="Times New Roman" panose="02020603050405020304" pitchFamily="18" charset="0"/>
              </a:rPr>
              <a:t>креативті</a:t>
            </a:r>
            <a:r>
              <a:rPr lang="kk-KZ" sz="1800" kern="100" dirty="0">
                <a:solidFill>
                  <a:srgbClr val="000000"/>
                </a:solidFill>
                <a:effectLst/>
                <a:latin typeface="TimesNewRomanPSMT"/>
                <a:ea typeface="Calibri" panose="020F0502020204030204" pitchFamily="34" charset="0"/>
                <a:cs typeface="Times New Roman" panose="02020603050405020304" pitchFamily="18" charset="0"/>
              </a:rPr>
              <a:t> және жаңашыл көзқарас, </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pPr>
            <a:endParaRPr lang="kk-KZ" sz="1800" kern="100" dirty="0">
              <a:solidFill>
                <a:srgbClr val="000000"/>
              </a:solidFill>
              <a:effectLst/>
              <a:latin typeface="TimesNewRomanPSMT"/>
              <a:ea typeface="Calibri" panose="020F0502020204030204" pitchFamily="34" charset="0"/>
              <a:cs typeface="Times New Roman" panose="02020603050405020304" pitchFamily="18" charset="0"/>
            </a:endParaRPr>
          </a:p>
          <a:p>
            <a:pPr>
              <a:lnSpc>
                <a:spcPct val="120000"/>
              </a:lnSpc>
            </a:pPr>
            <a:r>
              <a:rPr lang="kk-KZ" sz="1800" kern="100" dirty="0">
                <a:solidFill>
                  <a:srgbClr val="000000"/>
                </a:solidFill>
                <a:effectLst/>
                <a:latin typeface="TimesNewRomanPSMT"/>
                <a:ea typeface="Calibri" panose="020F0502020204030204" pitchFamily="34" charset="0"/>
                <a:cs typeface="Times New Roman" panose="02020603050405020304" pitchFamily="18" charset="0"/>
              </a:rPr>
              <a:t>оқу мен карьераның ұштасуы.</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D7816FA4-48CA-4949-AF15-E358DC2948C6}"/>
              </a:ext>
            </a:extLst>
          </p:cNvPr>
          <p:cNvSpPr txBox="1"/>
          <p:nvPr/>
        </p:nvSpPr>
        <p:spPr>
          <a:xfrm>
            <a:off x="4439816" y="4910988"/>
            <a:ext cx="7200800" cy="1569660"/>
          </a:xfrm>
          <a:prstGeom prst="rect">
            <a:avLst/>
          </a:prstGeom>
          <a:noFill/>
        </p:spPr>
        <p:txBody>
          <a:bodyPr wrap="square">
            <a:spAutoFit/>
          </a:bodyPr>
          <a:lstStyle/>
          <a:p>
            <a:r>
              <a:rPr lang="ru-RU" sz="2400" b="1" dirty="0" err="1">
                <a:solidFill>
                  <a:srgbClr val="002060"/>
                </a:solidFill>
                <a:effectLst/>
              </a:rPr>
              <a:t>Күтілетін</a:t>
            </a:r>
            <a:r>
              <a:rPr lang="ru-RU" sz="2400" b="1" dirty="0">
                <a:solidFill>
                  <a:srgbClr val="002060"/>
                </a:solidFill>
                <a:effectLst/>
              </a:rPr>
              <a:t> </a:t>
            </a:r>
            <a:r>
              <a:rPr lang="ru-RU" sz="2400" b="1" dirty="0" err="1">
                <a:solidFill>
                  <a:srgbClr val="002060"/>
                </a:solidFill>
                <a:effectLst/>
              </a:rPr>
              <a:t>нәтиже</a:t>
            </a:r>
            <a:endParaRPr lang="ru-RU" sz="2400" b="1" dirty="0">
              <a:solidFill>
                <a:srgbClr val="002060"/>
              </a:solidFill>
              <a:effectLst/>
            </a:endParaRPr>
          </a:p>
          <a:p>
            <a:pPr marL="285750" indent="-285750">
              <a:buFontTx/>
              <a:buChar char="-"/>
            </a:pPr>
            <a:r>
              <a:rPr lang="ru-RU" sz="2400" dirty="0" err="1">
                <a:solidFill>
                  <a:srgbClr val="002060"/>
                </a:solidFill>
                <a:effectLst/>
              </a:rPr>
              <a:t>білім</a:t>
            </a:r>
            <a:r>
              <a:rPr lang="ru-RU" sz="2400" dirty="0">
                <a:solidFill>
                  <a:srgbClr val="002060"/>
                </a:solidFill>
                <a:effectLst/>
              </a:rPr>
              <a:t> </a:t>
            </a:r>
            <a:r>
              <a:rPr lang="ru-RU" sz="2400" dirty="0" err="1">
                <a:solidFill>
                  <a:srgbClr val="002060"/>
                </a:solidFill>
                <a:effectLst/>
              </a:rPr>
              <a:t>алушылардың</a:t>
            </a:r>
            <a:r>
              <a:rPr lang="ru-RU" sz="2400" dirty="0">
                <a:solidFill>
                  <a:srgbClr val="002060"/>
                </a:solidFill>
                <a:effectLst/>
              </a:rPr>
              <a:t> </a:t>
            </a:r>
            <a:r>
              <a:rPr lang="ru-RU" sz="2400" dirty="0" err="1">
                <a:solidFill>
                  <a:srgbClr val="002060"/>
                </a:solidFill>
                <a:effectLst/>
              </a:rPr>
              <a:t>функционалдық</a:t>
            </a:r>
            <a:r>
              <a:rPr lang="ru-RU" sz="2400" dirty="0">
                <a:solidFill>
                  <a:srgbClr val="002060"/>
                </a:solidFill>
                <a:effectLst/>
              </a:rPr>
              <a:t> </a:t>
            </a:r>
            <a:r>
              <a:rPr lang="ru-RU" sz="2400" dirty="0" err="1">
                <a:solidFill>
                  <a:srgbClr val="002060"/>
                </a:solidFill>
                <a:effectLst/>
              </a:rPr>
              <a:t>сауаттылығы</a:t>
            </a:r>
            <a:r>
              <a:rPr lang="ru-RU" sz="2400" dirty="0">
                <a:solidFill>
                  <a:srgbClr val="002060"/>
                </a:solidFill>
                <a:effectLst/>
              </a:rPr>
              <a:t>, </a:t>
            </a:r>
          </a:p>
          <a:p>
            <a:pPr marL="285750" indent="-285750">
              <a:buFontTx/>
              <a:buChar char="-"/>
            </a:pPr>
            <a:r>
              <a:rPr lang="ru-RU" sz="2400" dirty="0" err="1">
                <a:solidFill>
                  <a:srgbClr val="002060"/>
                </a:solidFill>
              </a:rPr>
              <a:t>о</a:t>
            </a:r>
            <a:r>
              <a:rPr lang="ru-RU" sz="2400" dirty="0" err="1">
                <a:solidFill>
                  <a:srgbClr val="002060"/>
                </a:solidFill>
                <a:effectLst/>
              </a:rPr>
              <a:t>лардың</a:t>
            </a:r>
            <a:r>
              <a:rPr lang="ru-RU" sz="2400" dirty="0">
                <a:solidFill>
                  <a:srgbClr val="002060"/>
                </a:solidFill>
                <a:effectLst/>
              </a:rPr>
              <a:t> </a:t>
            </a:r>
            <a:r>
              <a:rPr lang="ru-RU" sz="2400" dirty="0" err="1">
                <a:solidFill>
                  <a:srgbClr val="002060"/>
                </a:solidFill>
                <a:effectLst/>
              </a:rPr>
              <a:t>өмірлік</a:t>
            </a:r>
            <a:r>
              <a:rPr lang="ru-RU" sz="2400" dirty="0">
                <a:solidFill>
                  <a:srgbClr val="002060"/>
                </a:solidFill>
                <a:effectLst/>
              </a:rPr>
              <a:t> </a:t>
            </a:r>
            <a:r>
              <a:rPr lang="ru-RU" sz="2400" dirty="0" err="1">
                <a:solidFill>
                  <a:srgbClr val="002060"/>
                </a:solidFill>
                <a:effectLst/>
              </a:rPr>
              <a:t>және</a:t>
            </a:r>
            <a:r>
              <a:rPr lang="ru-RU" sz="2400" dirty="0">
                <a:solidFill>
                  <a:srgbClr val="002060"/>
                </a:solidFill>
                <a:effectLst/>
              </a:rPr>
              <a:t> </a:t>
            </a:r>
            <a:r>
              <a:rPr lang="ru-RU" sz="2400" dirty="0" err="1">
                <a:solidFill>
                  <a:srgbClr val="002060"/>
                </a:solidFill>
                <a:effectLst/>
              </a:rPr>
              <a:t>кәсіби</a:t>
            </a:r>
            <a:r>
              <a:rPr lang="ru-RU" sz="2400" dirty="0">
                <a:solidFill>
                  <a:srgbClr val="002060"/>
                </a:solidFill>
                <a:effectLst/>
              </a:rPr>
              <a:t> </a:t>
            </a:r>
            <a:r>
              <a:rPr lang="ru-RU" sz="2400" dirty="0" err="1">
                <a:solidFill>
                  <a:srgbClr val="002060"/>
                </a:solidFill>
                <a:effectLst/>
              </a:rPr>
              <a:t>перспективалары</a:t>
            </a:r>
            <a:r>
              <a:rPr lang="ru-RU" sz="2400" dirty="0">
                <a:solidFill>
                  <a:srgbClr val="002060"/>
                </a:solidFill>
                <a:effectLst/>
              </a:rPr>
              <a:t>, </a:t>
            </a:r>
          </a:p>
          <a:p>
            <a:pPr marL="285750" indent="-285750">
              <a:buFontTx/>
              <a:buChar char="-"/>
            </a:pPr>
            <a:r>
              <a:rPr lang="ru-RU" sz="2400" dirty="0" err="1">
                <a:solidFill>
                  <a:srgbClr val="002060"/>
                </a:solidFill>
                <a:effectLst/>
              </a:rPr>
              <a:t>өз</a:t>
            </a:r>
            <a:r>
              <a:rPr lang="ru-RU" sz="2400" dirty="0">
                <a:solidFill>
                  <a:srgbClr val="002060"/>
                </a:solidFill>
                <a:effectLst/>
              </a:rPr>
              <a:t> </a:t>
            </a:r>
            <a:r>
              <a:rPr lang="ru-RU" sz="2400" dirty="0" err="1">
                <a:solidFill>
                  <a:srgbClr val="002060"/>
                </a:solidFill>
                <a:effectLst/>
              </a:rPr>
              <a:t>қабілеттеріне</a:t>
            </a:r>
            <a:r>
              <a:rPr lang="ru-RU" sz="2400" dirty="0">
                <a:solidFill>
                  <a:srgbClr val="002060"/>
                </a:solidFill>
                <a:effectLst/>
              </a:rPr>
              <a:t> </a:t>
            </a:r>
            <a:r>
              <a:rPr lang="ru-RU" sz="2400" dirty="0" err="1">
                <a:solidFill>
                  <a:srgbClr val="002060"/>
                </a:solidFill>
                <a:effectLst/>
              </a:rPr>
              <a:t>деген</a:t>
            </a:r>
            <a:r>
              <a:rPr lang="ru-RU" sz="2400" dirty="0">
                <a:solidFill>
                  <a:srgbClr val="002060"/>
                </a:solidFill>
                <a:effectLst/>
              </a:rPr>
              <a:t> </a:t>
            </a:r>
            <a:r>
              <a:rPr lang="ru-RU" sz="2400" dirty="0" err="1">
                <a:solidFill>
                  <a:srgbClr val="002060"/>
                </a:solidFill>
                <a:effectLst/>
              </a:rPr>
              <a:t>сенімділігі</a:t>
            </a:r>
            <a:r>
              <a:rPr lang="ru-RU" sz="2400" dirty="0">
                <a:solidFill>
                  <a:srgbClr val="002060"/>
                </a:solidFill>
                <a:effectLst/>
              </a:rPr>
              <a:t>.</a:t>
            </a:r>
            <a:endParaRPr lang="ru-RU" sz="2400" dirty="0">
              <a:solidFill>
                <a:srgbClr val="002060"/>
              </a:solidFill>
            </a:endParaRPr>
          </a:p>
        </p:txBody>
      </p:sp>
    </p:spTree>
    <p:extLst>
      <p:ext uri="{BB962C8B-B14F-4D97-AF65-F5344CB8AC3E}">
        <p14:creationId xmlns:p14="http://schemas.microsoft.com/office/powerpoint/2010/main" val="1556319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059E34A-4009-4BF6-9A36-AF16B9E6F08D}"/>
              </a:ext>
            </a:extLst>
          </p:cNvPr>
          <p:cNvSpPr txBox="1"/>
          <p:nvPr/>
        </p:nvSpPr>
        <p:spPr>
          <a:xfrm>
            <a:off x="839416" y="908720"/>
            <a:ext cx="11233248" cy="1938992"/>
          </a:xfrm>
          <a:prstGeom prst="rect">
            <a:avLst/>
          </a:prstGeom>
          <a:noFill/>
        </p:spPr>
        <p:txBody>
          <a:bodyPr wrap="square">
            <a:spAutoFit/>
          </a:bodyPr>
          <a:lstStyle/>
          <a:p>
            <a:r>
              <a:rPr lang="kk-KZ" sz="2400" dirty="0">
                <a:solidFill>
                  <a:srgbClr val="002060"/>
                </a:solidFill>
                <a:effectLst/>
                <a:latin typeface="TimesNewRomanPSMT"/>
                <a:ea typeface="Calibri" panose="020F0502020204030204" pitchFamily="34" charset="0"/>
                <a:cs typeface="Times New Roman" panose="02020603050405020304" pitchFamily="18" charset="0"/>
              </a:rPr>
              <a:t>Қазақстанда бастапқыда озық мектептерде (НЗМ, БИНОМ және т.б.) негізінен "робототехниканың" бастапқы негіздерін зерделеумен, АКТ-</a:t>
            </a:r>
            <a:r>
              <a:rPr lang="kk-KZ" sz="2400" dirty="0" err="1">
                <a:solidFill>
                  <a:srgbClr val="002060"/>
                </a:solidFill>
                <a:effectLst/>
                <a:latin typeface="TimesNewRomanPSMT"/>
                <a:ea typeface="Calibri" panose="020F0502020204030204" pitchFamily="34" charset="0"/>
                <a:cs typeface="Times New Roman" panose="02020603050405020304" pitchFamily="18" charset="0"/>
              </a:rPr>
              <a:t>ны</a:t>
            </a:r>
            <a:r>
              <a:rPr lang="kk-KZ" sz="2400" dirty="0">
                <a:solidFill>
                  <a:srgbClr val="002060"/>
                </a:solidFill>
                <a:effectLst/>
                <a:latin typeface="TimesNewRomanPSMT"/>
                <a:ea typeface="Calibri" panose="020F0502020204030204" pitchFamily="34" charset="0"/>
                <a:cs typeface="Times New Roman" panose="02020603050405020304" pitchFamily="18" charset="0"/>
              </a:rPr>
              <a:t> пайдалана отырып зертханалық жұмыстарды жүргізумен және оқу процесінде жобалау және зерттеу әдістерін қолданумен сипатталатын тәсілдің STEM элементтерін енгізу жүзеге асырылады.</a:t>
            </a:r>
            <a:endParaRPr lang="ru-RU" sz="2400" dirty="0">
              <a:solidFill>
                <a:srgbClr val="002060"/>
              </a:solidFill>
            </a:endParaRPr>
          </a:p>
        </p:txBody>
      </p:sp>
    </p:spTree>
    <p:extLst>
      <p:ext uri="{BB962C8B-B14F-4D97-AF65-F5344CB8AC3E}">
        <p14:creationId xmlns:p14="http://schemas.microsoft.com/office/powerpoint/2010/main" val="35307492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75224E6-3118-40CB-AB00-CF915BD0C791}"/>
              </a:ext>
            </a:extLst>
          </p:cNvPr>
          <p:cNvSpPr txBox="1"/>
          <p:nvPr/>
        </p:nvSpPr>
        <p:spPr>
          <a:xfrm>
            <a:off x="983432" y="980728"/>
            <a:ext cx="9793088" cy="4524315"/>
          </a:xfrm>
          <a:prstGeom prst="rect">
            <a:avLst/>
          </a:prstGeom>
          <a:noFill/>
        </p:spPr>
        <p:txBody>
          <a:bodyPr wrap="square">
            <a:spAutoFit/>
          </a:bodyPr>
          <a:lstStyle/>
          <a:p>
            <a:r>
              <a:rPr lang="en-US" sz="2400" b="1" dirty="0">
                <a:solidFill>
                  <a:srgbClr val="002060"/>
                </a:solidFill>
              </a:rPr>
              <a:t>STEM </a:t>
            </a:r>
            <a:r>
              <a:rPr lang="ru-RU" sz="2400" b="1" dirty="0" err="1">
                <a:solidFill>
                  <a:srgbClr val="002060"/>
                </a:solidFill>
              </a:rPr>
              <a:t>білім</a:t>
            </a:r>
            <a:r>
              <a:rPr lang="ru-RU" sz="2400" b="1" dirty="0">
                <a:solidFill>
                  <a:srgbClr val="002060"/>
                </a:solidFill>
              </a:rPr>
              <a:t> беру </a:t>
            </a:r>
            <a:r>
              <a:rPr lang="ru-RU" sz="2400" b="1" dirty="0" err="1">
                <a:solidFill>
                  <a:srgbClr val="002060"/>
                </a:solidFill>
              </a:rPr>
              <a:t>бойынша</a:t>
            </a:r>
            <a:r>
              <a:rPr lang="ru-RU" sz="2400" b="1" dirty="0">
                <a:solidFill>
                  <a:srgbClr val="002060"/>
                </a:solidFill>
              </a:rPr>
              <a:t> </a:t>
            </a:r>
            <a:r>
              <a:rPr lang="ru-RU" sz="2400" b="1" dirty="0" err="1">
                <a:solidFill>
                  <a:srgbClr val="002060"/>
                </a:solidFill>
              </a:rPr>
              <a:t>оқытылатын</a:t>
            </a:r>
            <a:r>
              <a:rPr lang="ru-RU" sz="2400" b="1" dirty="0">
                <a:solidFill>
                  <a:srgbClr val="002060"/>
                </a:solidFill>
              </a:rPr>
              <a:t> </a:t>
            </a:r>
            <a:r>
              <a:rPr lang="ru-RU" sz="2400" b="1" dirty="0" err="1">
                <a:solidFill>
                  <a:srgbClr val="002060"/>
                </a:solidFill>
              </a:rPr>
              <a:t>пәндер</a:t>
            </a:r>
            <a:r>
              <a:rPr lang="ru-RU" sz="2400" b="1" dirty="0">
                <a:solidFill>
                  <a:srgbClr val="002060"/>
                </a:solidFill>
              </a:rPr>
              <a:t>:</a:t>
            </a:r>
          </a:p>
          <a:p>
            <a:r>
              <a:rPr lang="ru-RU" sz="2400" dirty="0">
                <a:solidFill>
                  <a:srgbClr val="002060"/>
                </a:solidFill>
              </a:rPr>
              <a:t> </a:t>
            </a:r>
          </a:p>
          <a:p>
            <a:r>
              <a:rPr lang="ru-RU" sz="2400" dirty="0">
                <a:solidFill>
                  <a:srgbClr val="002060"/>
                </a:solidFill>
              </a:rPr>
              <a:t>• Электроника </a:t>
            </a:r>
            <a:r>
              <a:rPr lang="ru-RU" sz="2400" dirty="0" err="1">
                <a:solidFill>
                  <a:srgbClr val="002060"/>
                </a:solidFill>
              </a:rPr>
              <a:t>негіздері</a:t>
            </a:r>
            <a:r>
              <a:rPr lang="ru-RU" sz="2400" dirty="0">
                <a:solidFill>
                  <a:srgbClr val="002060"/>
                </a:solidFill>
              </a:rPr>
              <a:t>. </a:t>
            </a:r>
          </a:p>
          <a:p>
            <a:endParaRPr lang="ru-RU" sz="2400" dirty="0">
              <a:solidFill>
                <a:srgbClr val="002060"/>
              </a:solidFill>
            </a:endParaRPr>
          </a:p>
          <a:p>
            <a:r>
              <a:rPr lang="ru-RU" sz="2400" dirty="0">
                <a:solidFill>
                  <a:srgbClr val="002060"/>
                </a:solidFill>
              </a:rPr>
              <a:t>• Мехатроника </a:t>
            </a:r>
            <a:r>
              <a:rPr lang="ru-RU" sz="2400" dirty="0" err="1">
                <a:solidFill>
                  <a:srgbClr val="002060"/>
                </a:solidFill>
              </a:rPr>
              <a:t>негіздері</a:t>
            </a:r>
            <a:r>
              <a:rPr lang="ru-RU" sz="2400" dirty="0">
                <a:solidFill>
                  <a:srgbClr val="002060"/>
                </a:solidFill>
              </a:rPr>
              <a:t>; Микроконтроллер </a:t>
            </a:r>
            <a:r>
              <a:rPr lang="ru-RU" sz="2400" dirty="0" err="1">
                <a:solidFill>
                  <a:srgbClr val="002060"/>
                </a:solidFill>
              </a:rPr>
              <a:t>және</a:t>
            </a:r>
            <a:r>
              <a:rPr lang="ru-RU" sz="2400" dirty="0">
                <a:solidFill>
                  <a:srgbClr val="002060"/>
                </a:solidFill>
              </a:rPr>
              <a:t> </a:t>
            </a:r>
            <a:r>
              <a:rPr lang="ru-RU" sz="2400" dirty="0" err="1">
                <a:solidFill>
                  <a:srgbClr val="002060"/>
                </a:solidFill>
              </a:rPr>
              <a:t>микропроцессорлық</a:t>
            </a:r>
            <a:r>
              <a:rPr lang="ru-RU" sz="2400" dirty="0">
                <a:solidFill>
                  <a:srgbClr val="002060"/>
                </a:solidFill>
              </a:rPr>
              <a:t> </a:t>
            </a:r>
            <a:r>
              <a:rPr lang="ru-RU" sz="2400" dirty="0" err="1">
                <a:solidFill>
                  <a:srgbClr val="002060"/>
                </a:solidFill>
              </a:rPr>
              <a:t>технологиялар</a:t>
            </a:r>
            <a:r>
              <a:rPr lang="ru-RU" sz="2400" dirty="0">
                <a:solidFill>
                  <a:srgbClr val="002060"/>
                </a:solidFill>
              </a:rPr>
              <a:t>. </a:t>
            </a:r>
          </a:p>
          <a:p>
            <a:endParaRPr lang="ru-RU" sz="2400" dirty="0">
              <a:solidFill>
                <a:srgbClr val="002060"/>
              </a:solidFill>
            </a:endParaRPr>
          </a:p>
          <a:p>
            <a:r>
              <a:rPr lang="ru-RU" sz="2400" dirty="0">
                <a:solidFill>
                  <a:srgbClr val="002060"/>
                </a:solidFill>
              </a:rPr>
              <a:t>• </a:t>
            </a:r>
            <a:r>
              <a:rPr lang="ru-RU" sz="2400" dirty="0" err="1">
                <a:solidFill>
                  <a:srgbClr val="002060"/>
                </a:solidFill>
              </a:rPr>
              <a:t>Роботтарды</a:t>
            </a:r>
            <a:r>
              <a:rPr lang="ru-RU" sz="2400" dirty="0">
                <a:solidFill>
                  <a:srgbClr val="002060"/>
                </a:solidFill>
              </a:rPr>
              <a:t> </a:t>
            </a:r>
            <a:r>
              <a:rPr lang="ru-RU" sz="2400" dirty="0" err="1">
                <a:solidFill>
                  <a:srgbClr val="002060"/>
                </a:solidFill>
              </a:rPr>
              <a:t>жобалау</a:t>
            </a:r>
            <a:r>
              <a:rPr lang="ru-RU" sz="2400" dirty="0">
                <a:solidFill>
                  <a:srgbClr val="002060"/>
                </a:solidFill>
              </a:rPr>
              <a:t> </a:t>
            </a:r>
            <a:r>
              <a:rPr lang="ru-RU" sz="2400" dirty="0" err="1">
                <a:solidFill>
                  <a:srgbClr val="002060"/>
                </a:solidFill>
              </a:rPr>
              <a:t>және</a:t>
            </a:r>
            <a:r>
              <a:rPr lang="ru-RU" sz="2400" dirty="0">
                <a:solidFill>
                  <a:srgbClr val="002060"/>
                </a:solidFill>
              </a:rPr>
              <a:t> </a:t>
            </a:r>
            <a:r>
              <a:rPr lang="ru-RU" sz="2400" dirty="0" err="1">
                <a:solidFill>
                  <a:srgbClr val="002060"/>
                </a:solidFill>
              </a:rPr>
              <a:t>автоматтандыру</a:t>
            </a:r>
            <a:r>
              <a:rPr lang="ru-RU" sz="2400" dirty="0">
                <a:solidFill>
                  <a:srgbClr val="002060"/>
                </a:solidFill>
              </a:rPr>
              <a:t>, </a:t>
            </a:r>
            <a:r>
              <a:rPr lang="ru-RU" sz="2400" dirty="0" err="1">
                <a:solidFill>
                  <a:srgbClr val="002060"/>
                </a:solidFill>
              </a:rPr>
              <a:t>Робототехниканы</a:t>
            </a:r>
            <a:r>
              <a:rPr lang="ru-RU" sz="2400" dirty="0">
                <a:solidFill>
                  <a:srgbClr val="002060"/>
                </a:solidFill>
              </a:rPr>
              <a:t> </a:t>
            </a:r>
            <a:r>
              <a:rPr lang="ru-RU" sz="2400" dirty="0" err="1">
                <a:solidFill>
                  <a:srgbClr val="002060"/>
                </a:solidFill>
              </a:rPr>
              <a:t>бағдарламалау</a:t>
            </a:r>
            <a:r>
              <a:rPr lang="ru-RU" sz="2400" dirty="0">
                <a:solidFill>
                  <a:srgbClr val="002060"/>
                </a:solidFill>
              </a:rPr>
              <a:t> </a:t>
            </a:r>
            <a:r>
              <a:rPr lang="ru-RU" sz="2400" dirty="0" err="1">
                <a:solidFill>
                  <a:srgbClr val="002060"/>
                </a:solidFill>
              </a:rPr>
              <a:t>негіздері</a:t>
            </a:r>
            <a:r>
              <a:rPr lang="ru-RU" sz="2400" dirty="0">
                <a:solidFill>
                  <a:srgbClr val="002060"/>
                </a:solidFill>
              </a:rPr>
              <a:t>, </a:t>
            </a:r>
            <a:r>
              <a:rPr lang="ru-RU" sz="2400" dirty="0" err="1">
                <a:solidFill>
                  <a:srgbClr val="002060"/>
                </a:solidFill>
              </a:rPr>
              <a:t>Дачиктер</a:t>
            </a:r>
            <a:r>
              <a:rPr lang="ru-RU" sz="2400" dirty="0">
                <a:solidFill>
                  <a:srgbClr val="002060"/>
                </a:solidFill>
              </a:rPr>
              <a:t> </a:t>
            </a:r>
            <a:r>
              <a:rPr lang="ru-RU" sz="2400" dirty="0" err="1">
                <a:solidFill>
                  <a:srgbClr val="002060"/>
                </a:solidFill>
              </a:rPr>
              <a:t>және</a:t>
            </a:r>
            <a:r>
              <a:rPr lang="ru-RU" sz="2400" dirty="0">
                <a:solidFill>
                  <a:srgbClr val="002060"/>
                </a:solidFill>
              </a:rPr>
              <a:t> </a:t>
            </a:r>
            <a:r>
              <a:rPr lang="ru-RU" sz="2400" dirty="0" err="1">
                <a:solidFill>
                  <a:srgbClr val="002060"/>
                </a:solidFill>
              </a:rPr>
              <a:t>өлшеу</a:t>
            </a:r>
            <a:r>
              <a:rPr lang="ru-RU" sz="2400" dirty="0">
                <a:solidFill>
                  <a:srgbClr val="002060"/>
                </a:solidFill>
              </a:rPr>
              <a:t> </a:t>
            </a:r>
            <a:r>
              <a:rPr lang="ru-RU" sz="2400" dirty="0" err="1">
                <a:solidFill>
                  <a:srgbClr val="002060"/>
                </a:solidFill>
              </a:rPr>
              <a:t>жүйелері</a:t>
            </a:r>
            <a:r>
              <a:rPr lang="ru-RU" sz="2400" dirty="0">
                <a:solidFill>
                  <a:srgbClr val="002060"/>
                </a:solidFill>
              </a:rPr>
              <a:t>. </a:t>
            </a:r>
          </a:p>
          <a:p>
            <a:endParaRPr lang="ru-RU" sz="2400" dirty="0">
              <a:solidFill>
                <a:srgbClr val="002060"/>
              </a:solidFill>
            </a:endParaRPr>
          </a:p>
          <a:p>
            <a:r>
              <a:rPr lang="ru-RU" sz="2400" dirty="0">
                <a:solidFill>
                  <a:srgbClr val="002060"/>
                </a:solidFill>
              </a:rPr>
              <a:t>• </a:t>
            </a:r>
            <a:r>
              <a:rPr lang="ru-RU" sz="2400" dirty="0" err="1">
                <a:solidFill>
                  <a:srgbClr val="002060"/>
                </a:solidFill>
              </a:rPr>
              <a:t>Білім</a:t>
            </a:r>
            <a:r>
              <a:rPr lang="ru-RU" sz="2400" dirty="0">
                <a:solidFill>
                  <a:srgbClr val="002060"/>
                </a:solidFill>
              </a:rPr>
              <a:t> беру </a:t>
            </a:r>
            <a:r>
              <a:rPr lang="ru-RU" sz="2400" dirty="0" err="1">
                <a:solidFill>
                  <a:srgbClr val="002060"/>
                </a:solidFill>
              </a:rPr>
              <a:t>робототехникасы</a:t>
            </a:r>
            <a:r>
              <a:rPr lang="ru-RU" sz="2400" dirty="0">
                <a:solidFill>
                  <a:srgbClr val="002060"/>
                </a:solidFill>
              </a:rPr>
              <a:t> </a:t>
            </a:r>
            <a:r>
              <a:rPr lang="ru-RU" sz="2400" dirty="0" err="1">
                <a:solidFill>
                  <a:srgbClr val="002060"/>
                </a:solidFill>
              </a:rPr>
              <a:t>және</a:t>
            </a:r>
            <a:r>
              <a:rPr lang="ru-RU" sz="2400" dirty="0">
                <a:solidFill>
                  <a:srgbClr val="002060"/>
                </a:solidFill>
              </a:rPr>
              <a:t> мехатроника, </a:t>
            </a:r>
            <a:r>
              <a:rPr lang="ru-RU" sz="2400" dirty="0" err="1">
                <a:solidFill>
                  <a:srgbClr val="002060"/>
                </a:solidFill>
              </a:rPr>
              <a:t>Робототехниканы</a:t>
            </a:r>
            <a:r>
              <a:rPr lang="ru-RU" sz="2400" dirty="0">
                <a:solidFill>
                  <a:srgbClr val="002060"/>
                </a:solidFill>
              </a:rPr>
              <a:t> </a:t>
            </a:r>
            <a:r>
              <a:rPr lang="ru-RU" sz="2400" dirty="0" err="1">
                <a:solidFill>
                  <a:srgbClr val="002060"/>
                </a:solidFill>
              </a:rPr>
              <a:t>оқыту</a:t>
            </a:r>
            <a:r>
              <a:rPr lang="ru-RU" sz="2400" dirty="0">
                <a:solidFill>
                  <a:srgbClr val="002060"/>
                </a:solidFill>
              </a:rPr>
              <a:t> </a:t>
            </a:r>
            <a:r>
              <a:rPr lang="ru-RU" sz="2400" dirty="0" err="1">
                <a:solidFill>
                  <a:srgbClr val="002060"/>
                </a:solidFill>
              </a:rPr>
              <a:t>әдістемесі</a:t>
            </a:r>
            <a:r>
              <a:rPr lang="ru-RU" sz="2400" dirty="0">
                <a:solidFill>
                  <a:srgbClr val="002060"/>
                </a:solidFill>
              </a:rPr>
              <a:t>; Робот </a:t>
            </a:r>
            <a:r>
              <a:rPr lang="ru-RU" sz="2400" dirty="0" err="1">
                <a:solidFill>
                  <a:srgbClr val="002060"/>
                </a:solidFill>
              </a:rPr>
              <a:t>техникасының</a:t>
            </a:r>
            <a:r>
              <a:rPr lang="ru-RU" sz="2400" dirty="0">
                <a:solidFill>
                  <a:srgbClr val="002060"/>
                </a:solidFill>
              </a:rPr>
              <a:t> </a:t>
            </a:r>
            <a:r>
              <a:rPr lang="ru-RU" sz="2400" dirty="0" err="1">
                <a:solidFill>
                  <a:srgbClr val="002060"/>
                </a:solidFill>
              </a:rPr>
              <a:t>тарихы</a:t>
            </a:r>
            <a:r>
              <a:rPr lang="ru-RU" sz="2400" dirty="0">
                <a:solidFill>
                  <a:srgbClr val="002060"/>
                </a:solidFill>
              </a:rPr>
              <a:t>.</a:t>
            </a:r>
          </a:p>
        </p:txBody>
      </p:sp>
    </p:spTree>
    <p:extLst>
      <p:ext uri="{BB962C8B-B14F-4D97-AF65-F5344CB8AC3E}">
        <p14:creationId xmlns:p14="http://schemas.microsoft.com/office/powerpoint/2010/main" val="10850417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CDECCF0-820A-4A20-AA26-54849F3157BA}"/>
              </a:ext>
            </a:extLst>
          </p:cNvPr>
          <p:cNvSpPr txBox="1"/>
          <p:nvPr/>
        </p:nvSpPr>
        <p:spPr>
          <a:xfrm>
            <a:off x="983432" y="692696"/>
            <a:ext cx="10657184" cy="2677656"/>
          </a:xfrm>
          <a:prstGeom prst="rect">
            <a:avLst/>
          </a:prstGeom>
          <a:noFill/>
        </p:spPr>
        <p:txBody>
          <a:bodyPr wrap="square">
            <a:spAutoFit/>
          </a:bodyPr>
          <a:lstStyle/>
          <a:p>
            <a:r>
              <a:rPr lang="ru-RU" sz="2400" b="0" i="0" dirty="0" err="1">
                <a:solidFill>
                  <a:srgbClr val="002060"/>
                </a:solidFill>
                <a:effectLst/>
              </a:rPr>
              <a:t>Заманауи</a:t>
            </a:r>
            <a:r>
              <a:rPr lang="ru-RU" sz="2400" b="0" i="0" dirty="0">
                <a:solidFill>
                  <a:srgbClr val="002060"/>
                </a:solidFill>
                <a:effectLst/>
              </a:rPr>
              <a:t> </a:t>
            </a:r>
            <a:r>
              <a:rPr lang="ru-RU" sz="2400" b="0" i="0" dirty="0" err="1">
                <a:solidFill>
                  <a:srgbClr val="002060"/>
                </a:solidFill>
                <a:effectLst/>
              </a:rPr>
              <a:t>цифрлық</a:t>
            </a:r>
            <a:r>
              <a:rPr lang="ru-RU" sz="2400" b="0" i="0" dirty="0">
                <a:solidFill>
                  <a:srgbClr val="002060"/>
                </a:solidFill>
                <a:effectLst/>
              </a:rPr>
              <a:t> </a:t>
            </a:r>
            <a:r>
              <a:rPr lang="ru-RU" sz="2400" b="0" i="0" dirty="0" err="1">
                <a:solidFill>
                  <a:srgbClr val="002060"/>
                </a:solidFill>
                <a:effectLst/>
              </a:rPr>
              <a:t>технологияларды</a:t>
            </a:r>
            <a:r>
              <a:rPr lang="ru-RU" sz="2400" b="0" i="0" dirty="0">
                <a:solidFill>
                  <a:srgbClr val="002060"/>
                </a:solidFill>
                <a:effectLst/>
              </a:rPr>
              <a:t> </a:t>
            </a:r>
            <a:r>
              <a:rPr lang="ru-RU" sz="2400" b="0" i="0" dirty="0" err="1">
                <a:solidFill>
                  <a:srgbClr val="002060"/>
                </a:solidFill>
                <a:effectLst/>
              </a:rPr>
              <a:t>дамыту</a:t>
            </a:r>
            <a:r>
              <a:rPr lang="ru-RU" sz="2400" b="0" i="0" dirty="0">
                <a:solidFill>
                  <a:srgbClr val="002060"/>
                </a:solidFill>
                <a:effectLst/>
              </a:rPr>
              <a:t> </a:t>
            </a:r>
            <a:r>
              <a:rPr lang="ru-RU" sz="2400" b="0" i="0" dirty="0" err="1">
                <a:solidFill>
                  <a:srgbClr val="002060"/>
                </a:solidFill>
                <a:effectLst/>
              </a:rPr>
              <a:t>және</a:t>
            </a:r>
            <a:br>
              <a:rPr lang="ru-RU" sz="2400" b="0" i="0" dirty="0">
                <a:solidFill>
                  <a:srgbClr val="002060"/>
                </a:solidFill>
                <a:effectLst/>
              </a:rPr>
            </a:br>
            <a:r>
              <a:rPr lang="ru-RU" sz="2400" b="0" i="0" dirty="0" err="1">
                <a:solidFill>
                  <a:srgbClr val="002060"/>
                </a:solidFill>
                <a:effectLst/>
              </a:rPr>
              <a:t>адам</a:t>
            </a:r>
            <a:r>
              <a:rPr lang="ru-RU" sz="2400" b="0" i="0" dirty="0">
                <a:solidFill>
                  <a:srgbClr val="002060"/>
                </a:solidFill>
                <a:effectLst/>
              </a:rPr>
              <a:t> </a:t>
            </a:r>
            <a:r>
              <a:rPr lang="ru-RU" sz="2400" b="0" i="0" dirty="0" err="1">
                <a:solidFill>
                  <a:srgbClr val="002060"/>
                </a:solidFill>
                <a:effectLst/>
              </a:rPr>
              <a:t>қызметінің</a:t>
            </a:r>
            <a:r>
              <a:rPr lang="ru-RU" sz="2400" b="0" i="0" dirty="0">
                <a:solidFill>
                  <a:srgbClr val="002060"/>
                </a:solidFill>
                <a:effectLst/>
              </a:rPr>
              <a:t> </a:t>
            </a:r>
            <a:r>
              <a:rPr lang="ru-RU" sz="2400" b="0" i="0" dirty="0" err="1">
                <a:solidFill>
                  <a:srgbClr val="002060"/>
                </a:solidFill>
                <a:effectLst/>
              </a:rPr>
              <a:t>барлық</a:t>
            </a:r>
            <a:r>
              <a:rPr lang="ru-RU" sz="2400" b="0" i="0" dirty="0">
                <a:solidFill>
                  <a:srgbClr val="002060"/>
                </a:solidFill>
                <a:effectLst/>
              </a:rPr>
              <a:t> </a:t>
            </a:r>
            <a:r>
              <a:rPr lang="ru-RU" sz="2400" b="0" i="0" dirty="0" err="1">
                <a:solidFill>
                  <a:srgbClr val="002060"/>
                </a:solidFill>
                <a:effectLst/>
              </a:rPr>
              <a:t>салаларын</a:t>
            </a:r>
            <a:r>
              <a:rPr lang="ru-RU" sz="2400" b="0" i="0" dirty="0">
                <a:solidFill>
                  <a:srgbClr val="002060"/>
                </a:solidFill>
                <a:effectLst/>
              </a:rPr>
              <a:t> </a:t>
            </a:r>
            <a:r>
              <a:rPr lang="ru-RU" sz="2400" b="0" i="0" dirty="0" err="1">
                <a:solidFill>
                  <a:srgbClr val="002060"/>
                </a:solidFill>
                <a:effectLst/>
              </a:rPr>
              <a:t>цифрландырудың</a:t>
            </a:r>
            <a:r>
              <a:rPr lang="ru-RU" sz="2400" b="0" i="0" dirty="0">
                <a:solidFill>
                  <a:srgbClr val="002060"/>
                </a:solidFill>
                <a:effectLst/>
              </a:rPr>
              <a:t> </a:t>
            </a:r>
            <a:r>
              <a:rPr lang="ru-RU" sz="2400" b="0" i="0" dirty="0" err="1">
                <a:solidFill>
                  <a:srgbClr val="002060"/>
                </a:solidFill>
                <a:effectLst/>
              </a:rPr>
              <a:t>жылдам</a:t>
            </a:r>
            <a:r>
              <a:rPr lang="ru-RU" sz="2400" b="0" i="0" dirty="0">
                <a:solidFill>
                  <a:srgbClr val="002060"/>
                </a:solidFill>
                <a:effectLst/>
              </a:rPr>
              <a:t> </a:t>
            </a:r>
            <a:r>
              <a:rPr lang="ru-RU" sz="2400" b="0" i="0" dirty="0" err="1">
                <a:solidFill>
                  <a:srgbClr val="002060"/>
                </a:solidFill>
                <a:effectLst/>
              </a:rPr>
              <a:t>қарқынмен</a:t>
            </a:r>
            <a:r>
              <a:rPr lang="ru-RU" sz="2400" b="0" i="0" dirty="0">
                <a:solidFill>
                  <a:srgbClr val="002060"/>
                </a:solidFill>
                <a:effectLst/>
              </a:rPr>
              <a:t> </a:t>
            </a:r>
            <a:r>
              <a:rPr lang="ru-RU" sz="2400" b="0" i="0" dirty="0" err="1">
                <a:solidFill>
                  <a:srgbClr val="002060"/>
                </a:solidFill>
                <a:effectLst/>
              </a:rPr>
              <a:t>өтуіне</a:t>
            </a:r>
            <a:r>
              <a:rPr lang="en-US" sz="2400" b="0" i="0" dirty="0">
                <a:solidFill>
                  <a:srgbClr val="002060"/>
                </a:solidFill>
                <a:effectLst/>
              </a:rPr>
              <a:t> </a:t>
            </a:r>
            <a:r>
              <a:rPr lang="ru-RU" sz="2400" b="0" i="0" dirty="0" err="1">
                <a:solidFill>
                  <a:srgbClr val="002060"/>
                </a:solidFill>
                <a:effectLst/>
              </a:rPr>
              <a:t>байланысты</a:t>
            </a:r>
            <a:r>
              <a:rPr lang="ru-RU" sz="2400" b="0" i="0" dirty="0">
                <a:solidFill>
                  <a:srgbClr val="002060"/>
                </a:solidFill>
                <a:effectLst/>
              </a:rPr>
              <a:t> </a:t>
            </a:r>
            <a:r>
              <a:rPr lang="en-US" sz="2400" b="0" i="0" dirty="0">
                <a:solidFill>
                  <a:srgbClr val="002060"/>
                </a:solidFill>
                <a:effectLst/>
              </a:rPr>
              <a:t>STEM </a:t>
            </a:r>
            <a:r>
              <a:rPr lang="ru-RU" sz="2400" b="0" i="0" dirty="0" err="1">
                <a:solidFill>
                  <a:srgbClr val="002060"/>
                </a:solidFill>
                <a:effectLst/>
              </a:rPr>
              <a:t>негізінде</a:t>
            </a:r>
            <a:r>
              <a:rPr lang="ru-RU" sz="2400" b="0" i="0" dirty="0">
                <a:solidFill>
                  <a:srgbClr val="002060"/>
                </a:solidFill>
                <a:effectLst/>
              </a:rPr>
              <a:t> </a:t>
            </a:r>
            <a:r>
              <a:rPr lang="ru-RU" sz="2400" b="0" i="0" dirty="0" err="1">
                <a:solidFill>
                  <a:srgbClr val="002060"/>
                </a:solidFill>
                <a:effectLst/>
              </a:rPr>
              <a:t>бұл</a:t>
            </a:r>
            <a:r>
              <a:rPr lang="ru-RU" sz="2400" b="0" i="0" dirty="0">
                <a:solidFill>
                  <a:srgbClr val="002060"/>
                </a:solidFill>
                <a:effectLst/>
              </a:rPr>
              <a:t> </a:t>
            </a:r>
            <a:r>
              <a:rPr lang="ru-RU" sz="2400" b="0" i="0" dirty="0" err="1">
                <a:solidFill>
                  <a:srgbClr val="002060"/>
                </a:solidFill>
                <a:effectLst/>
              </a:rPr>
              <a:t>түсініктің</a:t>
            </a:r>
            <a:r>
              <a:rPr lang="ru-RU" sz="2400" b="0" i="0" dirty="0">
                <a:solidFill>
                  <a:srgbClr val="002060"/>
                </a:solidFill>
                <a:effectLst/>
              </a:rPr>
              <a:t> </a:t>
            </a:r>
            <a:r>
              <a:rPr lang="ru-RU" sz="2400" b="0" i="0" dirty="0" err="1">
                <a:solidFill>
                  <a:srgbClr val="002060"/>
                </a:solidFill>
                <a:effectLst/>
              </a:rPr>
              <a:t>жаңа</a:t>
            </a:r>
            <a:r>
              <a:rPr lang="ru-RU" sz="2400" b="0" i="0" dirty="0">
                <a:solidFill>
                  <a:srgbClr val="002060"/>
                </a:solidFill>
                <a:effectLst/>
              </a:rPr>
              <a:t> </a:t>
            </a:r>
            <a:r>
              <a:rPr lang="ru-RU" sz="2400" b="0" i="0" dirty="0" err="1">
                <a:solidFill>
                  <a:srgbClr val="002060"/>
                </a:solidFill>
                <a:effectLst/>
              </a:rPr>
              <a:t>нұсқалары</a:t>
            </a:r>
            <a:r>
              <a:rPr lang="ru-RU" sz="2400" b="0" i="0" dirty="0">
                <a:solidFill>
                  <a:srgbClr val="002060"/>
                </a:solidFill>
                <a:effectLst/>
              </a:rPr>
              <a:t> </a:t>
            </a:r>
            <a:r>
              <a:rPr lang="ru-RU" sz="2400" b="0" i="0" dirty="0" err="1">
                <a:solidFill>
                  <a:srgbClr val="002060"/>
                </a:solidFill>
                <a:effectLst/>
              </a:rPr>
              <a:t>пайда</a:t>
            </a:r>
            <a:r>
              <a:rPr lang="ru-RU" sz="2400" b="0" i="0" dirty="0">
                <a:solidFill>
                  <a:srgbClr val="002060"/>
                </a:solidFill>
                <a:effectLst/>
              </a:rPr>
              <a:t> </a:t>
            </a:r>
            <a:r>
              <a:rPr lang="ru-RU" sz="2400" b="0" i="0" dirty="0" err="1">
                <a:solidFill>
                  <a:srgbClr val="002060"/>
                </a:solidFill>
                <a:effectLst/>
              </a:rPr>
              <a:t>болуда</a:t>
            </a:r>
            <a:r>
              <a:rPr lang="ru-RU" sz="2400" b="0" i="0" dirty="0">
                <a:solidFill>
                  <a:srgbClr val="002060"/>
                </a:solidFill>
                <a:effectLst/>
              </a:rPr>
              <a:t>,</a:t>
            </a:r>
            <a:r>
              <a:rPr lang="en-US" sz="2400" b="0" i="0" dirty="0">
                <a:solidFill>
                  <a:srgbClr val="002060"/>
                </a:solidFill>
                <a:effectLst/>
              </a:rPr>
              <a:t> </a:t>
            </a:r>
            <a:r>
              <a:rPr lang="ru-RU" sz="2400" b="0" i="0" dirty="0" err="1">
                <a:solidFill>
                  <a:srgbClr val="002060"/>
                </a:solidFill>
                <a:effectLst/>
              </a:rPr>
              <a:t>солардың</a:t>
            </a:r>
            <a:r>
              <a:rPr lang="ru-RU" sz="2400" b="0" i="0" dirty="0">
                <a:solidFill>
                  <a:srgbClr val="002060"/>
                </a:solidFill>
                <a:effectLst/>
              </a:rPr>
              <a:t> </a:t>
            </a:r>
            <a:r>
              <a:rPr lang="ru-RU" sz="2400" b="0" i="0" dirty="0" err="1">
                <a:solidFill>
                  <a:srgbClr val="002060"/>
                </a:solidFill>
                <a:effectLst/>
              </a:rPr>
              <a:t>ішінде</a:t>
            </a:r>
            <a:r>
              <a:rPr lang="ru-RU" sz="2400" b="0" i="0" dirty="0">
                <a:solidFill>
                  <a:srgbClr val="002060"/>
                </a:solidFill>
                <a:effectLst/>
              </a:rPr>
              <a:t> </a:t>
            </a:r>
            <a:r>
              <a:rPr lang="ru-RU" sz="2400" b="0" i="0" dirty="0" err="1">
                <a:solidFill>
                  <a:srgbClr val="002060"/>
                </a:solidFill>
                <a:effectLst/>
              </a:rPr>
              <a:t>анағұрлым</a:t>
            </a:r>
            <a:r>
              <a:rPr lang="ru-RU" sz="2400" b="0" i="0" dirty="0">
                <a:solidFill>
                  <a:srgbClr val="002060"/>
                </a:solidFill>
                <a:effectLst/>
              </a:rPr>
              <a:t> </a:t>
            </a:r>
            <a:r>
              <a:rPr lang="ru-RU" sz="2400" b="0" i="0" dirty="0" err="1">
                <a:solidFill>
                  <a:srgbClr val="002060"/>
                </a:solidFill>
                <a:effectLst/>
              </a:rPr>
              <a:t>кең</a:t>
            </a:r>
            <a:r>
              <a:rPr lang="ru-RU" sz="2400" b="0" i="0" dirty="0">
                <a:solidFill>
                  <a:srgbClr val="002060"/>
                </a:solidFill>
                <a:effectLst/>
              </a:rPr>
              <a:t> </a:t>
            </a:r>
            <a:r>
              <a:rPr lang="ru-RU" sz="2400" b="0" i="0" dirty="0" err="1">
                <a:solidFill>
                  <a:srgbClr val="002060"/>
                </a:solidFill>
                <a:effectLst/>
              </a:rPr>
              <a:t>таралғаны</a:t>
            </a:r>
            <a:r>
              <a:rPr lang="ru-RU" sz="2400" b="0" i="0" dirty="0">
                <a:solidFill>
                  <a:srgbClr val="002060"/>
                </a:solidFill>
                <a:effectLst/>
              </a:rPr>
              <a:t> </a:t>
            </a:r>
          </a:p>
          <a:p>
            <a:endParaRPr lang="en-US" sz="2400" b="0" i="0" dirty="0">
              <a:solidFill>
                <a:srgbClr val="002060"/>
              </a:solidFill>
              <a:effectLst/>
            </a:endParaRPr>
          </a:p>
          <a:p>
            <a:r>
              <a:rPr lang="en-US" sz="2400" b="1" dirty="0">
                <a:solidFill>
                  <a:srgbClr val="002060"/>
                </a:solidFill>
              </a:rPr>
              <a:t>- </a:t>
            </a:r>
            <a:r>
              <a:rPr lang="en-US" sz="2400" b="1" i="0" dirty="0">
                <a:solidFill>
                  <a:srgbClr val="002060"/>
                </a:solidFill>
                <a:effectLst/>
              </a:rPr>
              <a:t>STEAM</a:t>
            </a:r>
            <a:r>
              <a:rPr lang="en-US" sz="2400" b="0" i="0" dirty="0">
                <a:solidFill>
                  <a:srgbClr val="002060"/>
                </a:solidFill>
                <a:effectLst/>
              </a:rPr>
              <a:t> (</a:t>
            </a:r>
            <a:r>
              <a:rPr lang="ru-RU" sz="2400" b="0" i="0" dirty="0" err="1">
                <a:solidFill>
                  <a:srgbClr val="002060"/>
                </a:solidFill>
                <a:effectLst/>
              </a:rPr>
              <a:t>ғылым</a:t>
            </a:r>
            <a:r>
              <a:rPr lang="ru-RU" sz="2400" b="0" i="0" dirty="0">
                <a:solidFill>
                  <a:srgbClr val="002060"/>
                </a:solidFill>
                <a:effectLst/>
              </a:rPr>
              <a:t>, </a:t>
            </a:r>
            <a:r>
              <a:rPr lang="ru-RU" sz="2400" b="0" i="0" dirty="0" err="1">
                <a:solidFill>
                  <a:srgbClr val="002060"/>
                </a:solidFill>
                <a:effectLst/>
              </a:rPr>
              <a:t>технологиялар</a:t>
            </a:r>
            <a:r>
              <a:rPr lang="ru-RU" sz="2400" b="0" i="0" dirty="0">
                <a:solidFill>
                  <a:srgbClr val="002060"/>
                </a:solidFill>
                <a:effectLst/>
              </a:rPr>
              <a:t>,</a:t>
            </a:r>
            <a:r>
              <a:rPr lang="en-US" sz="2400" b="0" i="0" dirty="0">
                <a:solidFill>
                  <a:srgbClr val="002060"/>
                </a:solidFill>
                <a:effectLst/>
              </a:rPr>
              <a:t> </a:t>
            </a:r>
            <a:r>
              <a:rPr lang="ru-RU" sz="2400" b="0" i="0" dirty="0">
                <a:solidFill>
                  <a:srgbClr val="002060"/>
                </a:solidFill>
                <a:effectLst/>
              </a:rPr>
              <a:t>инженерия, </a:t>
            </a:r>
            <a:r>
              <a:rPr lang="ru-RU" sz="2400" b="0" i="0" dirty="0" err="1">
                <a:solidFill>
                  <a:srgbClr val="002060"/>
                </a:solidFill>
                <a:effectLst/>
              </a:rPr>
              <a:t>өнер</a:t>
            </a:r>
            <a:r>
              <a:rPr lang="ru-RU" sz="2400" b="0" i="0" dirty="0">
                <a:solidFill>
                  <a:srgbClr val="002060"/>
                </a:solidFill>
                <a:effectLst/>
              </a:rPr>
              <a:t> </a:t>
            </a:r>
            <a:r>
              <a:rPr lang="ru-RU" sz="2400" b="0" i="0" dirty="0" err="1">
                <a:solidFill>
                  <a:srgbClr val="002060"/>
                </a:solidFill>
                <a:effectLst/>
              </a:rPr>
              <a:t>және</a:t>
            </a:r>
            <a:r>
              <a:rPr lang="ru-RU" sz="2400" b="0" i="0" dirty="0">
                <a:solidFill>
                  <a:srgbClr val="002060"/>
                </a:solidFill>
                <a:effectLst/>
              </a:rPr>
              <a:t> математика) </a:t>
            </a:r>
            <a:r>
              <a:rPr lang="ru-RU" sz="2400" b="0" i="0" dirty="0" err="1">
                <a:solidFill>
                  <a:srgbClr val="002060"/>
                </a:solidFill>
                <a:effectLst/>
              </a:rPr>
              <a:t>және</a:t>
            </a:r>
            <a:r>
              <a:rPr lang="ru-RU" sz="2400" b="0" i="0" dirty="0">
                <a:solidFill>
                  <a:srgbClr val="002060"/>
                </a:solidFill>
                <a:effectLst/>
              </a:rPr>
              <a:t> </a:t>
            </a:r>
            <a:endParaRPr lang="en-US" sz="2400" b="0" i="0" dirty="0">
              <a:solidFill>
                <a:srgbClr val="002060"/>
              </a:solidFill>
              <a:effectLst/>
            </a:endParaRPr>
          </a:p>
          <a:p>
            <a:r>
              <a:rPr lang="en-US" sz="2400" b="1" i="0" dirty="0">
                <a:solidFill>
                  <a:srgbClr val="002060"/>
                </a:solidFill>
                <a:effectLst/>
              </a:rPr>
              <a:t>- STREM </a:t>
            </a:r>
            <a:r>
              <a:rPr lang="en-US" sz="2400" b="0" i="0" dirty="0">
                <a:solidFill>
                  <a:srgbClr val="002060"/>
                </a:solidFill>
                <a:effectLst/>
              </a:rPr>
              <a:t>(</a:t>
            </a:r>
            <a:r>
              <a:rPr lang="ru-RU" sz="2400" b="0" i="0" dirty="0" err="1">
                <a:solidFill>
                  <a:srgbClr val="002060"/>
                </a:solidFill>
                <a:effectLst/>
              </a:rPr>
              <a:t>ғылым</a:t>
            </a:r>
            <a:r>
              <a:rPr lang="ru-RU" sz="2400" b="0" i="0" dirty="0">
                <a:solidFill>
                  <a:srgbClr val="002060"/>
                </a:solidFill>
                <a:effectLst/>
              </a:rPr>
              <a:t>, </a:t>
            </a:r>
            <a:r>
              <a:rPr lang="ru-RU" sz="2400" b="0" i="0" dirty="0" err="1">
                <a:solidFill>
                  <a:srgbClr val="002060"/>
                </a:solidFill>
                <a:effectLst/>
              </a:rPr>
              <a:t>технологиялар</a:t>
            </a:r>
            <a:r>
              <a:rPr lang="ru-RU" sz="2400" b="0" i="0" dirty="0">
                <a:solidFill>
                  <a:srgbClr val="002060"/>
                </a:solidFill>
                <a:effectLst/>
              </a:rPr>
              <a:t>,</a:t>
            </a:r>
            <a:r>
              <a:rPr lang="en-US" sz="2400" b="0" i="0" dirty="0">
                <a:solidFill>
                  <a:srgbClr val="002060"/>
                </a:solidFill>
                <a:effectLst/>
              </a:rPr>
              <a:t> </a:t>
            </a:r>
            <a:r>
              <a:rPr lang="ru-RU" sz="2400" b="0" i="0" dirty="0">
                <a:solidFill>
                  <a:srgbClr val="002060"/>
                </a:solidFill>
                <a:effectLst/>
              </a:rPr>
              <a:t>робототехника, инженерия </a:t>
            </a:r>
            <a:r>
              <a:rPr lang="ru-RU" sz="2400" b="0" i="0" dirty="0" err="1">
                <a:solidFill>
                  <a:srgbClr val="002060"/>
                </a:solidFill>
                <a:effectLst/>
              </a:rPr>
              <a:t>және</a:t>
            </a:r>
            <a:r>
              <a:rPr lang="en-US" sz="2400" b="0" i="0" dirty="0">
                <a:solidFill>
                  <a:srgbClr val="002060"/>
                </a:solidFill>
                <a:effectLst/>
              </a:rPr>
              <a:t> </a:t>
            </a:r>
            <a:r>
              <a:rPr lang="ru-RU" sz="2400" b="0" i="0" dirty="0">
                <a:solidFill>
                  <a:srgbClr val="002060"/>
                </a:solidFill>
                <a:effectLst/>
              </a:rPr>
              <a:t>математика). </a:t>
            </a:r>
            <a:endParaRPr lang="ru-RU" sz="2400" dirty="0">
              <a:solidFill>
                <a:srgbClr val="002060"/>
              </a:solidFill>
            </a:endParaRPr>
          </a:p>
        </p:txBody>
      </p:sp>
      <p:pic>
        <p:nvPicPr>
          <p:cNvPr id="1026" name="Picture 2" descr="STEAM - science, technology, engineering, art and mathematics with text flat color vector for education apps and websites">
            <a:extLst>
              <a:ext uri="{FF2B5EF4-FFF2-40B4-BE49-F238E27FC236}">
                <a16:creationId xmlns:a16="http://schemas.microsoft.com/office/drawing/2014/main" id="{D0EE158D-D927-4432-9BA4-8203B18A2CAD}"/>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3956" t="18484" r="5034" b="16899"/>
          <a:stretch/>
        </p:blipFill>
        <p:spPr bwMode="auto">
          <a:xfrm>
            <a:off x="983432" y="3861048"/>
            <a:ext cx="3312368" cy="1512168"/>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A842DEFC-3FB1-4032-9BB8-C7175F25A838}"/>
              </a:ext>
            </a:extLst>
          </p:cNvPr>
          <p:cNvSpPr txBox="1"/>
          <p:nvPr/>
        </p:nvSpPr>
        <p:spPr>
          <a:xfrm>
            <a:off x="5546188" y="5733256"/>
            <a:ext cx="6094428" cy="646331"/>
          </a:xfrm>
          <a:prstGeom prst="rect">
            <a:avLst/>
          </a:prstGeom>
          <a:noFill/>
        </p:spPr>
        <p:txBody>
          <a:bodyPr wrap="square">
            <a:spAutoFit/>
          </a:bodyPr>
          <a:lstStyle/>
          <a:p>
            <a:r>
              <a:rPr lang="en-US" dirty="0"/>
              <a:t>https://skyteach.ru/methods/tehnologiya-steam-na-urokah-anglijskogo/</a:t>
            </a:r>
            <a:endParaRPr lang="ru-RU" dirty="0"/>
          </a:p>
        </p:txBody>
      </p:sp>
      <p:sp>
        <p:nvSpPr>
          <p:cNvPr id="7" name="TextBox 6">
            <a:extLst>
              <a:ext uri="{FF2B5EF4-FFF2-40B4-BE49-F238E27FC236}">
                <a16:creationId xmlns:a16="http://schemas.microsoft.com/office/drawing/2014/main" id="{30A53C5A-9DAB-45DF-A6C7-D8FA6BA746CF}"/>
              </a:ext>
            </a:extLst>
          </p:cNvPr>
          <p:cNvSpPr txBox="1"/>
          <p:nvPr/>
        </p:nvSpPr>
        <p:spPr>
          <a:xfrm>
            <a:off x="4583832" y="3692509"/>
            <a:ext cx="6912768" cy="1938992"/>
          </a:xfrm>
          <a:prstGeom prst="rect">
            <a:avLst/>
          </a:prstGeom>
          <a:noFill/>
        </p:spPr>
        <p:txBody>
          <a:bodyPr wrap="square">
            <a:spAutoFit/>
          </a:bodyPr>
          <a:lstStyle/>
          <a:p>
            <a:r>
              <a:rPr lang="en-US" sz="2000" b="1" dirty="0">
                <a:solidFill>
                  <a:srgbClr val="002060"/>
                </a:solidFill>
                <a:effectLst/>
              </a:rPr>
              <a:t>STEAM-</a:t>
            </a:r>
            <a:r>
              <a:rPr lang="ru-RU" sz="2000" b="1" dirty="0">
                <a:solidFill>
                  <a:srgbClr val="002060"/>
                </a:solidFill>
                <a:effectLst/>
              </a:rPr>
              <a:t>технология </a:t>
            </a:r>
            <a:r>
              <a:rPr lang="ru-RU" sz="2000" dirty="0">
                <a:solidFill>
                  <a:srgbClr val="002060"/>
                </a:solidFill>
                <a:effectLst/>
              </a:rPr>
              <a:t>мен </a:t>
            </a:r>
            <a:r>
              <a:rPr lang="ru-RU" sz="2000" dirty="0" err="1">
                <a:solidFill>
                  <a:srgbClr val="002060"/>
                </a:solidFill>
                <a:effectLst/>
              </a:rPr>
              <a:t>гуманитарлық</a:t>
            </a:r>
            <a:r>
              <a:rPr lang="ru-RU" sz="2000" dirty="0">
                <a:solidFill>
                  <a:srgbClr val="002060"/>
                </a:solidFill>
                <a:effectLst/>
              </a:rPr>
              <a:t> </a:t>
            </a:r>
            <a:r>
              <a:rPr lang="ru-RU" sz="2000" dirty="0" err="1">
                <a:solidFill>
                  <a:srgbClr val="002060"/>
                </a:solidFill>
                <a:effectLst/>
              </a:rPr>
              <a:t>пәндерді</a:t>
            </a:r>
            <a:r>
              <a:rPr lang="ru-RU" sz="2000" dirty="0">
                <a:solidFill>
                  <a:srgbClr val="002060"/>
                </a:solidFill>
                <a:effectLst/>
              </a:rPr>
              <a:t> </a:t>
            </a:r>
            <a:r>
              <a:rPr lang="ru-RU" sz="2000" dirty="0" err="1">
                <a:solidFill>
                  <a:srgbClr val="002060"/>
                </a:solidFill>
                <a:effectLst/>
              </a:rPr>
              <a:t>біріктіретін</a:t>
            </a:r>
            <a:r>
              <a:rPr lang="ru-RU" sz="2000" dirty="0">
                <a:solidFill>
                  <a:srgbClr val="002060"/>
                </a:solidFill>
                <a:effectLst/>
              </a:rPr>
              <a:t> </a:t>
            </a:r>
            <a:r>
              <a:rPr lang="en-US" sz="2000" dirty="0">
                <a:solidFill>
                  <a:srgbClr val="002060"/>
                </a:solidFill>
                <a:effectLst/>
              </a:rPr>
              <a:t>STEM </a:t>
            </a:r>
            <a:r>
              <a:rPr lang="ru-RU" sz="2000" dirty="0" err="1">
                <a:solidFill>
                  <a:srgbClr val="002060"/>
                </a:solidFill>
                <a:effectLst/>
              </a:rPr>
              <a:t>тәсілінің</a:t>
            </a:r>
            <a:r>
              <a:rPr lang="ru-RU" sz="2000" dirty="0">
                <a:solidFill>
                  <a:srgbClr val="002060"/>
                </a:solidFill>
                <a:effectLst/>
              </a:rPr>
              <a:t> </a:t>
            </a:r>
            <a:r>
              <a:rPr lang="ru-RU" sz="2000" dirty="0" err="1">
                <a:solidFill>
                  <a:srgbClr val="002060"/>
                </a:solidFill>
                <a:effectLst/>
              </a:rPr>
              <a:t>табиғи</a:t>
            </a:r>
            <a:r>
              <a:rPr lang="ru-RU" sz="2000" dirty="0">
                <a:solidFill>
                  <a:srgbClr val="002060"/>
                </a:solidFill>
                <a:effectLst/>
              </a:rPr>
              <a:t> </a:t>
            </a:r>
            <a:r>
              <a:rPr lang="ru-RU" sz="2000" dirty="0" err="1">
                <a:solidFill>
                  <a:srgbClr val="002060"/>
                </a:solidFill>
                <a:effectLst/>
              </a:rPr>
              <a:t>дамуы</a:t>
            </a:r>
            <a:r>
              <a:rPr lang="ru-RU" sz="2000" dirty="0">
                <a:solidFill>
                  <a:srgbClr val="002060"/>
                </a:solidFill>
                <a:effectLst/>
              </a:rPr>
              <a:t>.</a:t>
            </a:r>
          </a:p>
          <a:p>
            <a:endParaRPr lang="ru-RU" sz="2000" dirty="0">
              <a:solidFill>
                <a:srgbClr val="002060"/>
              </a:solidFill>
              <a:effectLst/>
            </a:endParaRPr>
          </a:p>
          <a:p>
            <a:r>
              <a:rPr lang="en-US" sz="2000" dirty="0">
                <a:solidFill>
                  <a:srgbClr val="002060"/>
                </a:solidFill>
                <a:effectLst/>
              </a:rPr>
              <a:t>STEAM </a:t>
            </a:r>
            <a:r>
              <a:rPr lang="ru-RU" sz="2000" dirty="0" err="1">
                <a:solidFill>
                  <a:srgbClr val="002060"/>
                </a:solidFill>
                <a:effectLst/>
              </a:rPr>
              <a:t>тәсілі</a:t>
            </a:r>
            <a:r>
              <a:rPr lang="ru-RU" sz="2000" dirty="0">
                <a:solidFill>
                  <a:srgbClr val="002060"/>
                </a:solidFill>
                <a:effectLst/>
              </a:rPr>
              <a:t> тек </a:t>
            </a:r>
            <a:r>
              <a:rPr lang="ru-RU" sz="2000" dirty="0" err="1">
                <a:solidFill>
                  <a:srgbClr val="002060"/>
                </a:solidFill>
                <a:effectLst/>
              </a:rPr>
              <a:t>оқу</a:t>
            </a:r>
            <a:r>
              <a:rPr lang="ru-RU" sz="2000" dirty="0">
                <a:solidFill>
                  <a:srgbClr val="002060"/>
                </a:solidFill>
                <a:effectLst/>
              </a:rPr>
              <a:t> </a:t>
            </a:r>
            <a:r>
              <a:rPr lang="ru-RU" sz="2000" dirty="0" err="1">
                <a:solidFill>
                  <a:srgbClr val="002060"/>
                </a:solidFill>
                <a:effectLst/>
              </a:rPr>
              <a:t>әдісі</a:t>
            </a:r>
            <a:r>
              <a:rPr lang="ru-RU" sz="2000" dirty="0">
                <a:solidFill>
                  <a:srgbClr val="002060"/>
                </a:solidFill>
                <a:effectLst/>
              </a:rPr>
              <a:t> </a:t>
            </a:r>
            <a:r>
              <a:rPr lang="ru-RU" sz="2000" dirty="0" err="1">
                <a:solidFill>
                  <a:srgbClr val="002060"/>
                </a:solidFill>
                <a:effectLst/>
              </a:rPr>
              <a:t>ғана</a:t>
            </a:r>
            <a:r>
              <a:rPr lang="ru-RU" sz="2000" dirty="0">
                <a:solidFill>
                  <a:srgbClr val="002060"/>
                </a:solidFill>
                <a:effectLst/>
              </a:rPr>
              <a:t> </a:t>
            </a:r>
            <a:r>
              <a:rPr lang="ru-RU" sz="2000" dirty="0" err="1">
                <a:solidFill>
                  <a:srgbClr val="002060"/>
                </a:solidFill>
                <a:effectLst/>
              </a:rPr>
              <a:t>емес</a:t>
            </a:r>
            <a:r>
              <a:rPr lang="ru-RU" sz="2000" dirty="0">
                <a:solidFill>
                  <a:srgbClr val="002060"/>
                </a:solidFill>
                <a:effectLst/>
              </a:rPr>
              <a:t>, </a:t>
            </a:r>
            <a:r>
              <a:rPr lang="ru-RU" sz="2000" dirty="0" err="1">
                <a:solidFill>
                  <a:srgbClr val="002060"/>
                </a:solidFill>
                <a:effectLst/>
              </a:rPr>
              <a:t>бұл</a:t>
            </a:r>
            <a:r>
              <a:rPr lang="ru-RU" sz="2000" dirty="0">
                <a:solidFill>
                  <a:srgbClr val="002060"/>
                </a:solidFill>
                <a:effectLst/>
              </a:rPr>
              <a:t> </a:t>
            </a:r>
            <a:r>
              <a:rPr lang="ru-RU" sz="2000" dirty="0" err="1">
                <a:solidFill>
                  <a:srgbClr val="002060"/>
                </a:solidFill>
                <a:effectLst/>
              </a:rPr>
              <a:t>ойлау</a:t>
            </a:r>
            <a:r>
              <a:rPr lang="ru-RU" sz="2000" dirty="0">
                <a:solidFill>
                  <a:srgbClr val="002060"/>
                </a:solidFill>
                <a:effectLst/>
              </a:rPr>
              <a:t> </a:t>
            </a:r>
            <a:r>
              <a:rPr lang="ru-RU" sz="2000" dirty="0" err="1">
                <a:solidFill>
                  <a:srgbClr val="002060"/>
                </a:solidFill>
                <a:effectLst/>
              </a:rPr>
              <a:t>тәсілі</a:t>
            </a:r>
            <a:r>
              <a:rPr lang="ru-RU" sz="2000" dirty="0">
                <a:solidFill>
                  <a:srgbClr val="002060"/>
                </a:solidFill>
                <a:effectLst/>
              </a:rPr>
              <a:t>. </a:t>
            </a:r>
          </a:p>
          <a:p>
            <a:r>
              <a:rPr lang="en-US" sz="2000" dirty="0">
                <a:solidFill>
                  <a:srgbClr val="002060"/>
                </a:solidFill>
                <a:effectLst/>
              </a:rPr>
              <a:t>STEM </a:t>
            </a:r>
            <a:r>
              <a:rPr lang="ru-RU" sz="2000" dirty="0" err="1">
                <a:solidFill>
                  <a:srgbClr val="002060"/>
                </a:solidFill>
                <a:effectLst/>
              </a:rPr>
              <a:t>білім</a:t>
            </a:r>
            <a:r>
              <a:rPr lang="ru-RU" sz="2000" dirty="0">
                <a:solidFill>
                  <a:srgbClr val="002060"/>
                </a:solidFill>
                <a:effectLst/>
              </a:rPr>
              <a:t> беру </a:t>
            </a:r>
            <a:r>
              <a:rPr lang="ru-RU" sz="2000" dirty="0" err="1">
                <a:solidFill>
                  <a:srgbClr val="002060"/>
                </a:solidFill>
                <a:effectLst/>
              </a:rPr>
              <a:t>ортасында</a:t>
            </a:r>
            <a:r>
              <a:rPr lang="ru-RU" sz="2000" dirty="0">
                <a:solidFill>
                  <a:srgbClr val="002060"/>
                </a:solidFill>
                <a:effectLst/>
              </a:rPr>
              <a:t> </a:t>
            </a:r>
            <a:r>
              <a:rPr lang="ru-RU" sz="2000" dirty="0" err="1">
                <a:solidFill>
                  <a:srgbClr val="002060"/>
                </a:solidFill>
                <a:effectLst/>
              </a:rPr>
              <a:t>оқушылар</a:t>
            </a:r>
            <a:r>
              <a:rPr lang="ru-RU" sz="2000" dirty="0">
                <a:solidFill>
                  <a:srgbClr val="002060"/>
                </a:solidFill>
                <a:effectLst/>
              </a:rPr>
              <a:t> тек </a:t>
            </a:r>
            <a:r>
              <a:rPr lang="ru-RU" sz="2000" dirty="0" err="1">
                <a:solidFill>
                  <a:srgbClr val="002060"/>
                </a:solidFill>
                <a:effectLst/>
              </a:rPr>
              <a:t>білім</a:t>
            </a:r>
            <a:r>
              <a:rPr lang="ru-RU" sz="2000" dirty="0">
                <a:solidFill>
                  <a:srgbClr val="002060"/>
                </a:solidFill>
                <a:effectLst/>
              </a:rPr>
              <a:t> </a:t>
            </a:r>
            <a:r>
              <a:rPr lang="ru-RU" sz="2000" dirty="0" err="1">
                <a:solidFill>
                  <a:srgbClr val="002060"/>
                </a:solidFill>
                <a:effectLst/>
              </a:rPr>
              <a:t>алып</a:t>
            </a:r>
            <a:r>
              <a:rPr lang="ru-RU" sz="2000" dirty="0">
                <a:solidFill>
                  <a:srgbClr val="002060"/>
                </a:solidFill>
                <a:effectLst/>
              </a:rPr>
              <a:t> </a:t>
            </a:r>
            <a:r>
              <a:rPr lang="ru-RU" sz="2000" dirty="0" err="1">
                <a:solidFill>
                  <a:srgbClr val="002060"/>
                </a:solidFill>
                <a:effectLst/>
              </a:rPr>
              <a:t>қана</a:t>
            </a:r>
            <a:r>
              <a:rPr lang="ru-RU" sz="2000" dirty="0">
                <a:solidFill>
                  <a:srgbClr val="002060"/>
                </a:solidFill>
                <a:effectLst/>
              </a:rPr>
              <a:t> </a:t>
            </a:r>
            <a:r>
              <a:rPr lang="ru-RU" sz="2000" dirty="0" err="1">
                <a:solidFill>
                  <a:srgbClr val="002060"/>
                </a:solidFill>
                <a:effectLst/>
              </a:rPr>
              <a:t>қоймай</a:t>
            </a:r>
            <a:r>
              <a:rPr lang="ru-RU" sz="2000" dirty="0">
                <a:solidFill>
                  <a:srgbClr val="002060"/>
                </a:solidFill>
                <a:effectLst/>
              </a:rPr>
              <a:t>, </a:t>
            </a:r>
            <a:r>
              <a:rPr lang="ru-RU" sz="2000" dirty="0" err="1">
                <a:solidFill>
                  <a:srgbClr val="002060"/>
                </a:solidFill>
                <a:effectLst/>
              </a:rPr>
              <a:t>оларды</a:t>
            </a:r>
            <a:r>
              <a:rPr lang="ru-RU" sz="2000" dirty="0">
                <a:solidFill>
                  <a:srgbClr val="002060"/>
                </a:solidFill>
                <a:effectLst/>
              </a:rPr>
              <a:t> </a:t>
            </a:r>
            <a:r>
              <a:rPr lang="ru-RU" sz="2000" dirty="0" err="1">
                <a:solidFill>
                  <a:srgbClr val="002060"/>
                </a:solidFill>
                <a:effectLst/>
              </a:rPr>
              <a:t>қолдануды</a:t>
            </a:r>
            <a:r>
              <a:rPr lang="ru-RU" sz="2000" dirty="0">
                <a:solidFill>
                  <a:srgbClr val="002060"/>
                </a:solidFill>
                <a:effectLst/>
              </a:rPr>
              <a:t> </a:t>
            </a:r>
            <a:r>
              <a:rPr lang="ru-RU" sz="2000" dirty="0" err="1">
                <a:solidFill>
                  <a:srgbClr val="002060"/>
                </a:solidFill>
                <a:effectLst/>
              </a:rPr>
              <a:t>үйренеді</a:t>
            </a:r>
            <a:r>
              <a:rPr lang="ru-RU" sz="2000" dirty="0">
                <a:solidFill>
                  <a:srgbClr val="002060"/>
                </a:solidFill>
                <a:effectLst/>
              </a:rPr>
              <a:t>.</a:t>
            </a:r>
            <a:endParaRPr lang="ru-RU" sz="2000" dirty="0">
              <a:solidFill>
                <a:srgbClr val="002060"/>
              </a:solidFill>
            </a:endParaRPr>
          </a:p>
        </p:txBody>
      </p:sp>
    </p:spTree>
    <p:extLst>
      <p:ext uri="{BB962C8B-B14F-4D97-AF65-F5344CB8AC3E}">
        <p14:creationId xmlns:p14="http://schemas.microsoft.com/office/powerpoint/2010/main" val="39065302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73D80F5-0800-426B-9F6C-7AB3023EB5DB}"/>
              </a:ext>
            </a:extLst>
          </p:cNvPr>
          <p:cNvSpPr txBox="1"/>
          <p:nvPr/>
        </p:nvSpPr>
        <p:spPr>
          <a:xfrm>
            <a:off x="911424" y="980728"/>
            <a:ext cx="9937104" cy="1569660"/>
          </a:xfrm>
          <a:prstGeom prst="rect">
            <a:avLst/>
          </a:prstGeom>
          <a:noFill/>
        </p:spPr>
        <p:txBody>
          <a:bodyPr wrap="square">
            <a:spAutoFit/>
          </a:bodyPr>
          <a:lstStyle/>
          <a:p>
            <a:r>
              <a:rPr lang="ru-RU" sz="2400" dirty="0" err="1">
                <a:solidFill>
                  <a:srgbClr val="002060"/>
                </a:solidFill>
              </a:rPr>
              <a:t>Сондықтан</a:t>
            </a:r>
            <a:r>
              <a:rPr lang="ru-RU" sz="2400" dirty="0">
                <a:solidFill>
                  <a:srgbClr val="002060"/>
                </a:solidFill>
              </a:rPr>
              <a:t> </a:t>
            </a:r>
            <a:r>
              <a:rPr lang="ru-RU" sz="2400" dirty="0" err="1">
                <a:solidFill>
                  <a:srgbClr val="002060"/>
                </a:solidFill>
              </a:rPr>
              <a:t>олар</a:t>
            </a:r>
            <a:r>
              <a:rPr lang="ru-RU" sz="2400" dirty="0">
                <a:solidFill>
                  <a:srgbClr val="002060"/>
                </a:solidFill>
              </a:rPr>
              <a:t> </a:t>
            </a:r>
            <a:r>
              <a:rPr lang="ru-RU" sz="2400" dirty="0" err="1">
                <a:solidFill>
                  <a:srgbClr val="002060"/>
                </a:solidFill>
              </a:rPr>
              <a:t>өскенде</a:t>
            </a:r>
            <a:r>
              <a:rPr lang="ru-RU" sz="2400" dirty="0">
                <a:solidFill>
                  <a:srgbClr val="002060"/>
                </a:solidFill>
              </a:rPr>
              <a:t> </a:t>
            </a:r>
            <a:r>
              <a:rPr lang="ru-RU" sz="2400" dirty="0" err="1">
                <a:solidFill>
                  <a:srgbClr val="002060"/>
                </a:solidFill>
              </a:rPr>
              <a:t>және</a:t>
            </a:r>
            <a:r>
              <a:rPr lang="ru-RU" sz="2400" dirty="0">
                <a:solidFill>
                  <a:srgbClr val="002060"/>
                </a:solidFill>
              </a:rPr>
              <a:t> </a:t>
            </a:r>
            <a:r>
              <a:rPr lang="ru-RU" sz="2400" dirty="0" err="1">
                <a:solidFill>
                  <a:srgbClr val="002060"/>
                </a:solidFill>
              </a:rPr>
              <a:t>өмірде</a:t>
            </a:r>
            <a:r>
              <a:rPr lang="ru-RU" sz="2400" dirty="0">
                <a:solidFill>
                  <a:srgbClr val="002060"/>
                </a:solidFill>
              </a:rPr>
              <a:t> </a:t>
            </a:r>
            <a:r>
              <a:rPr lang="ru-RU" sz="2400" dirty="0" err="1">
                <a:solidFill>
                  <a:srgbClr val="002060"/>
                </a:solidFill>
              </a:rPr>
              <a:t>қиындықтарға</a:t>
            </a:r>
            <a:r>
              <a:rPr lang="ru-RU" sz="2400" dirty="0">
                <a:solidFill>
                  <a:srgbClr val="002060"/>
                </a:solidFill>
              </a:rPr>
              <a:t> </a:t>
            </a:r>
            <a:r>
              <a:rPr lang="ru-RU" sz="2400" dirty="0" err="1">
                <a:solidFill>
                  <a:srgbClr val="002060"/>
                </a:solidFill>
              </a:rPr>
              <a:t>кезіккенде</a:t>
            </a:r>
            <a:r>
              <a:rPr lang="ru-RU" sz="2400" dirty="0">
                <a:solidFill>
                  <a:srgbClr val="002060"/>
                </a:solidFill>
              </a:rPr>
              <a:t>, </a:t>
            </a:r>
            <a:r>
              <a:rPr lang="ru-RU" sz="2400" dirty="0" err="1">
                <a:solidFill>
                  <a:srgbClr val="002060"/>
                </a:solidFill>
              </a:rPr>
              <a:t>мейлі</a:t>
            </a:r>
            <a:r>
              <a:rPr lang="ru-RU" sz="2400" dirty="0">
                <a:solidFill>
                  <a:srgbClr val="002060"/>
                </a:solidFill>
              </a:rPr>
              <a:t> </a:t>
            </a:r>
            <a:r>
              <a:rPr lang="ru-RU" sz="2400" dirty="0" err="1">
                <a:solidFill>
                  <a:srgbClr val="002060"/>
                </a:solidFill>
              </a:rPr>
              <a:t>ол</a:t>
            </a:r>
            <a:r>
              <a:rPr lang="ru-RU" sz="2400" dirty="0">
                <a:solidFill>
                  <a:srgbClr val="002060"/>
                </a:solidFill>
              </a:rPr>
              <a:t> </a:t>
            </a:r>
            <a:r>
              <a:rPr lang="ru-RU" sz="2400" dirty="0" err="1">
                <a:solidFill>
                  <a:srgbClr val="002060"/>
                </a:solidFill>
              </a:rPr>
              <a:t>қоршаған</a:t>
            </a:r>
            <a:r>
              <a:rPr lang="ru-RU" sz="2400" dirty="0">
                <a:solidFill>
                  <a:srgbClr val="002060"/>
                </a:solidFill>
              </a:rPr>
              <a:t> </a:t>
            </a:r>
            <a:r>
              <a:rPr lang="ru-RU" sz="2400" dirty="0" err="1">
                <a:solidFill>
                  <a:srgbClr val="002060"/>
                </a:solidFill>
              </a:rPr>
              <a:t>ортаның</a:t>
            </a:r>
            <a:r>
              <a:rPr lang="ru-RU" sz="2400" dirty="0">
                <a:solidFill>
                  <a:srgbClr val="002060"/>
                </a:solidFill>
              </a:rPr>
              <a:t> </a:t>
            </a:r>
            <a:r>
              <a:rPr lang="ru-RU" sz="2400" dirty="0" err="1">
                <a:solidFill>
                  <a:srgbClr val="002060"/>
                </a:solidFill>
              </a:rPr>
              <a:t>ластануы</a:t>
            </a:r>
            <a:r>
              <a:rPr lang="ru-RU" sz="2400" dirty="0">
                <a:solidFill>
                  <a:srgbClr val="002060"/>
                </a:solidFill>
              </a:rPr>
              <a:t> </a:t>
            </a:r>
            <a:r>
              <a:rPr lang="ru-RU" sz="2400" dirty="0" err="1">
                <a:solidFill>
                  <a:srgbClr val="002060"/>
                </a:solidFill>
              </a:rPr>
              <a:t>болсын</a:t>
            </a:r>
            <a:r>
              <a:rPr lang="ru-RU" sz="2400" dirty="0">
                <a:solidFill>
                  <a:srgbClr val="002060"/>
                </a:solidFill>
              </a:rPr>
              <a:t>, </a:t>
            </a:r>
            <a:r>
              <a:rPr lang="ru-RU" sz="2400" dirty="0" err="1">
                <a:solidFill>
                  <a:srgbClr val="002060"/>
                </a:solidFill>
              </a:rPr>
              <a:t>жаһандық</a:t>
            </a:r>
            <a:r>
              <a:rPr lang="ru-RU" sz="2400" dirty="0">
                <a:solidFill>
                  <a:srgbClr val="002060"/>
                </a:solidFill>
              </a:rPr>
              <a:t> </a:t>
            </a:r>
            <a:r>
              <a:rPr lang="ru-RU" sz="2400" dirty="0" err="1">
                <a:solidFill>
                  <a:srgbClr val="002060"/>
                </a:solidFill>
              </a:rPr>
              <a:t>климаттың</a:t>
            </a:r>
            <a:r>
              <a:rPr lang="ru-RU" sz="2400" dirty="0">
                <a:solidFill>
                  <a:srgbClr val="002060"/>
                </a:solidFill>
              </a:rPr>
              <a:t> </a:t>
            </a:r>
            <a:r>
              <a:rPr lang="ru-RU" sz="2400" dirty="0" err="1">
                <a:solidFill>
                  <a:srgbClr val="002060"/>
                </a:solidFill>
              </a:rPr>
              <a:t>өзгеруі</a:t>
            </a:r>
            <a:r>
              <a:rPr lang="ru-RU" sz="2400" dirty="0">
                <a:solidFill>
                  <a:srgbClr val="002060"/>
                </a:solidFill>
              </a:rPr>
              <a:t> </a:t>
            </a:r>
            <a:r>
              <a:rPr lang="ru-RU" sz="2400" dirty="0" err="1">
                <a:solidFill>
                  <a:srgbClr val="002060"/>
                </a:solidFill>
              </a:rPr>
              <a:t>болсын</a:t>
            </a:r>
            <a:r>
              <a:rPr lang="ru-RU" sz="2400" dirty="0">
                <a:solidFill>
                  <a:srgbClr val="002060"/>
                </a:solidFill>
              </a:rPr>
              <a:t>, </a:t>
            </a:r>
            <a:r>
              <a:rPr lang="ru-RU" sz="2400" dirty="0" err="1">
                <a:solidFill>
                  <a:srgbClr val="002060"/>
                </a:solidFill>
              </a:rPr>
              <a:t>олар</a:t>
            </a:r>
            <a:r>
              <a:rPr lang="ru-RU" sz="2400" dirty="0">
                <a:solidFill>
                  <a:srgbClr val="002060"/>
                </a:solidFill>
              </a:rPr>
              <a:t> </a:t>
            </a:r>
            <a:r>
              <a:rPr lang="ru-RU" sz="2400" dirty="0" err="1">
                <a:solidFill>
                  <a:srgbClr val="002060"/>
                </a:solidFill>
              </a:rPr>
              <a:t>мұндай</a:t>
            </a:r>
            <a:r>
              <a:rPr lang="ru-RU" sz="2400" dirty="0">
                <a:solidFill>
                  <a:srgbClr val="002060"/>
                </a:solidFill>
              </a:rPr>
              <a:t> </a:t>
            </a:r>
            <a:r>
              <a:rPr lang="ru-RU" sz="2400" dirty="0" err="1">
                <a:solidFill>
                  <a:srgbClr val="002060"/>
                </a:solidFill>
              </a:rPr>
              <a:t>күрделі</a:t>
            </a:r>
            <a:r>
              <a:rPr lang="ru-RU" sz="2400" dirty="0">
                <a:solidFill>
                  <a:srgbClr val="002060"/>
                </a:solidFill>
              </a:rPr>
              <a:t> </a:t>
            </a:r>
            <a:r>
              <a:rPr lang="ru-RU" sz="2400" dirty="0" err="1">
                <a:solidFill>
                  <a:srgbClr val="002060"/>
                </a:solidFill>
              </a:rPr>
              <a:t>мәселелерді</a:t>
            </a:r>
            <a:r>
              <a:rPr lang="ru-RU" sz="2400" dirty="0">
                <a:solidFill>
                  <a:srgbClr val="002060"/>
                </a:solidFill>
              </a:rPr>
              <a:t> </a:t>
            </a:r>
            <a:r>
              <a:rPr lang="ru-RU" sz="2400" dirty="0" err="1">
                <a:solidFill>
                  <a:srgbClr val="002060"/>
                </a:solidFill>
              </a:rPr>
              <a:t>әртүрлі</a:t>
            </a:r>
            <a:r>
              <a:rPr lang="ru-RU" sz="2400" dirty="0">
                <a:solidFill>
                  <a:srgbClr val="002060"/>
                </a:solidFill>
              </a:rPr>
              <a:t> </a:t>
            </a:r>
            <a:r>
              <a:rPr lang="ru-RU" sz="2400" dirty="0" err="1">
                <a:solidFill>
                  <a:srgbClr val="002060"/>
                </a:solidFill>
              </a:rPr>
              <a:t>салалардағы</a:t>
            </a:r>
            <a:r>
              <a:rPr lang="ru-RU" sz="2400" dirty="0">
                <a:solidFill>
                  <a:srgbClr val="002060"/>
                </a:solidFill>
              </a:rPr>
              <a:t> </a:t>
            </a:r>
            <a:r>
              <a:rPr lang="ru-RU" sz="2400" dirty="0" err="1">
                <a:solidFill>
                  <a:srgbClr val="002060"/>
                </a:solidFill>
              </a:rPr>
              <a:t>білімге</a:t>
            </a:r>
            <a:r>
              <a:rPr lang="ru-RU" sz="2400" dirty="0">
                <a:solidFill>
                  <a:srgbClr val="002060"/>
                </a:solidFill>
              </a:rPr>
              <a:t> </a:t>
            </a:r>
            <a:r>
              <a:rPr lang="ru-RU" sz="2400" dirty="0" err="1">
                <a:solidFill>
                  <a:srgbClr val="002060"/>
                </a:solidFill>
              </a:rPr>
              <a:t>сүйене</a:t>
            </a:r>
            <a:r>
              <a:rPr lang="ru-RU" sz="2400" dirty="0">
                <a:solidFill>
                  <a:srgbClr val="002060"/>
                </a:solidFill>
              </a:rPr>
              <a:t> </a:t>
            </a:r>
            <a:r>
              <a:rPr lang="ru-RU" sz="2400" dirty="0" err="1">
                <a:solidFill>
                  <a:srgbClr val="002060"/>
                </a:solidFill>
              </a:rPr>
              <a:t>отырып</a:t>
            </a:r>
            <a:r>
              <a:rPr lang="ru-RU" sz="2400" dirty="0">
                <a:solidFill>
                  <a:srgbClr val="002060"/>
                </a:solidFill>
              </a:rPr>
              <a:t>, </a:t>
            </a:r>
            <a:r>
              <a:rPr lang="ru-RU" sz="2400" dirty="0" err="1">
                <a:solidFill>
                  <a:srgbClr val="002060"/>
                </a:solidFill>
              </a:rPr>
              <a:t>бірлесіп</a:t>
            </a:r>
            <a:r>
              <a:rPr lang="ru-RU" sz="2400" dirty="0">
                <a:solidFill>
                  <a:srgbClr val="002060"/>
                </a:solidFill>
              </a:rPr>
              <a:t> </a:t>
            </a:r>
            <a:r>
              <a:rPr lang="ru-RU" sz="2400" dirty="0" err="1">
                <a:solidFill>
                  <a:srgbClr val="002060"/>
                </a:solidFill>
              </a:rPr>
              <a:t>жұмыс</a:t>
            </a:r>
            <a:r>
              <a:rPr lang="ru-RU" sz="2400" dirty="0">
                <a:solidFill>
                  <a:srgbClr val="002060"/>
                </a:solidFill>
              </a:rPr>
              <a:t> </a:t>
            </a:r>
            <a:r>
              <a:rPr lang="ru-RU" sz="2400" dirty="0" err="1">
                <a:solidFill>
                  <a:srgbClr val="002060"/>
                </a:solidFill>
              </a:rPr>
              <a:t>істеу</a:t>
            </a:r>
            <a:r>
              <a:rPr lang="ru-RU" sz="2400" dirty="0">
                <a:solidFill>
                  <a:srgbClr val="002060"/>
                </a:solidFill>
              </a:rPr>
              <a:t> </a:t>
            </a:r>
            <a:r>
              <a:rPr lang="ru-RU" sz="2400" dirty="0" err="1">
                <a:solidFill>
                  <a:srgbClr val="002060"/>
                </a:solidFill>
              </a:rPr>
              <a:t>арқылы</a:t>
            </a:r>
            <a:r>
              <a:rPr lang="ru-RU" sz="2400" dirty="0">
                <a:solidFill>
                  <a:srgbClr val="002060"/>
                </a:solidFill>
              </a:rPr>
              <a:t> </a:t>
            </a:r>
            <a:r>
              <a:rPr lang="ru-RU" sz="2400" dirty="0" err="1">
                <a:solidFill>
                  <a:srgbClr val="002060"/>
                </a:solidFill>
              </a:rPr>
              <a:t>шешуге</a:t>
            </a:r>
            <a:r>
              <a:rPr lang="ru-RU" sz="2400" dirty="0">
                <a:solidFill>
                  <a:srgbClr val="002060"/>
                </a:solidFill>
              </a:rPr>
              <a:t> </a:t>
            </a:r>
            <a:r>
              <a:rPr lang="ru-RU" sz="2400" dirty="0" err="1">
                <a:solidFill>
                  <a:srgbClr val="002060"/>
                </a:solidFill>
              </a:rPr>
              <a:t>болатынын</a:t>
            </a:r>
            <a:r>
              <a:rPr lang="ru-RU" sz="2400" dirty="0">
                <a:solidFill>
                  <a:srgbClr val="002060"/>
                </a:solidFill>
              </a:rPr>
              <a:t> </a:t>
            </a:r>
            <a:r>
              <a:rPr lang="ru-RU" sz="2400" dirty="0" err="1">
                <a:solidFill>
                  <a:srgbClr val="002060"/>
                </a:solidFill>
              </a:rPr>
              <a:t>түсінеді</a:t>
            </a:r>
            <a:r>
              <a:rPr lang="ru-RU" sz="2400" dirty="0">
                <a:solidFill>
                  <a:srgbClr val="002060"/>
                </a:solidFill>
              </a:rPr>
              <a:t>.</a:t>
            </a:r>
          </a:p>
        </p:txBody>
      </p:sp>
    </p:spTree>
    <p:extLst>
      <p:ext uri="{BB962C8B-B14F-4D97-AF65-F5344CB8AC3E}">
        <p14:creationId xmlns:p14="http://schemas.microsoft.com/office/powerpoint/2010/main" val="8929223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B5D3620-DCDE-43A3-8C94-D72FB22627EB}"/>
              </a:ext>
            </a:extLst>
          </p:cNvPr>
          <p:cNvSpPr txBox="1"/>
          <p:nvPr/>
        </p:nvSpPr>
        <p:spPr>
          <a:xfrm>
            <a:off x="839416" y="1560668"/>
            <a:ext cx="10585176" cy="4231736"/>
          </a:xfrm>
          <a:prstGeom prst="rect">
            <a:avLst/>
          </a:prstGeom>
          <a:noFill/>
        </p:spPr>
        <p:txBody>
          <a:bodyPr wrap="square">
            <a:spAutoFit/>
          </a:bodyPr>
          <a:lstStyle/>
          <a:p>
            <a:pPr>
              <a:lnSpc>
                <a:spcPct val="107000"/>
              </a:lnSpc>
              <a:spcAft>
                <a:spcPts val="800"/>
              </a:spcAft>
            </a:pPr>
            <a:r>
              <a:rPr lang="kk-KZ" sz="2400" b="1" kern="100" dirty="0">
                <a:solidFill>
                  <a:srgbClr val="002060"/>
                </a:solidFill>
                <a:effectLst/>
                <a:ea typeface="Calibri" panose="020F0502020204030204" pitchFamily="34" charset="0"/>
                <a:cs typeface="Times New Roman" panose="02020603050405020304" pitchFamily="18" charset="0"/>
              </a:rPr>
              <a:t>STEM тәсілінің </a:t>
            </a:r>
            <a:r>
              <a:rPr lang="kk-KZ" sz="2400" kern="100" dirty="0">
                <a:solidFill>
                  <a:srgbClr val="002060"/>
                </a:solidFill>
                <a:effectLst/>
                <a:ea typeface="Calibri" panose="020F0502020204030204" pitchFamily="34" charset="0"/>
                <a:cs typeface="Times New Roman" panose="02020603050405020304" pitchFamily="18" charset="0"/>
              </a:rPr>
              <a:t>негізгі мақсаты – практикалық мәселелерді шешуден дәстүрлі білім беруге тән оқшаулануды болдырмай және оқу пәндері арасында оқушыларға түсінікті байланыс орнату. </a:t>
            </a:r>
          </a:p>
          <a:p>
            <a:pPr>
              <a:lnSpc>
                <a:spcPct val="107000"/>
              </a:lnSpc>
              <a:spcAft>
                <a:spcPts val="800"/>
              </a:spcAft>
            </a:pPr>
            <a:r>
              <a:rPr lang="kk-KZ" sz="2400" kern="100" dirty="0">
                <a:solidFill>
                  <a:srgbClr val="002060"/>
                </a:solidFill>
                <a:effectLst/>
                <a:ea typeface="Calibri" panose="020F0502020204030204" pitchFamily="34" charset="0"/>
                <a:cs typeface="Times New Roman" panose="02020603050405020304" pitchFamily="18" charset="0"/>
              </a:rPr>
              <a:t>Бұл оқушылардың технология сабақтарында алған қолданбалы дағдыларын, инженерлік әдістерді, робототехниканың, бағдарламалаудың, 3D басып шығарудың инновациялық әлеуетін, сондай-ақ жаратылыстану-математикалық цикл пәндерін дамыту және кеңейтуді білдіреді. </a:t>
            </a:r>
            <a:endParaRPr lang="ru-RU" sz="2400" kern="100" dirty="0">
              <a:solidFill>
                <a:srgbClr val="002060"/>
              </a:solidFill>
              <a:effectLst/>
              <a:ea typeface="Calibri" panose="020F0502020204030204" pitchFamily="34" charset="0"/>
              <a:cs typeface="Times New Roman" panose="02020603050405020304" pitchFamily="18" charset="0"/>
            </a:endParaRPr>
          </a:p>
          <a:p>
            <a:pPr>
              <a:lnSpc>
                <a:spcPct val="107000"/>
              </a:lnSpc>
              <a:spcAft>
                <a:spcPts val="800"/>
              </a:spcAft>
            </a:pPr>
            <a:r>
              <a:rPr lang="kk-KZ" sz="2400" kern="100" dirty="0">
                <a:solidFill>
                  <a:srgbClr val="002060"/>
                </a:solidFill>
                <a:effectLst/>
                <a:ea typeface="Calibri" panose="020F0502020204030204" pitchFamily="34" charset="0"/>
                <a:cs typeface="Times New Roman" panose="02020603050405020304" pitchFamily="18" charset="0"/>
              </a:rPr>
              <a:t>Сондықтан STEM оқушыларға кез келген күрделіліктегі тапсырмаларды орындауға мүмкіндік беретін әмбебап тәжірибеге бағытталған тәсіл болып табылады</a:t>
            </a:r>
            <a:endParaRPr lang="ru-RU" sz="2400" kern="100" dirty="0">
              <a:solidFill>
                <a:srgbClr val="002060"/>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943302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5FFAE1-5C69-4F91-9326-B4A1D5D10E78}"/>
              </a:ext>
            </a:extLst>
          </p:cNvPr>
          <p:cNvSpPr txBox="1"/>
          <p:nvPr/>
        </p:nvSpPr>
        <p:spPr>
          <a:xfrm>
            <a:off x="1487488" y="2060848"/>
            <a:ext cx="9577064" cy="1569660"/>
          </a:xfrm>
          <a:prstGeom prst="rect">
            <a:avLst/>
          </a:prstGeom>
          <a:noFill/>
        </p:spPr>
        <p:txBody>
          <a:bodyPr wrap="square">
            <a:spAutoFit/>
          </a:bodyPr>
          <a:lstStyle/>
          <a:p>
            <a:r>
              <a:rPr lang="ru-RU" sz="2400" b="1" dirty="0">
                <a:solidFill>
                  <a:srgbClr val="002060"/>
                </a:solidFill>
              </a:rPr>
              <a:t>STEM-</a:t>
            </a:r>
            <a:r>
              <a:rPr lang="ru-RU" sz="2400" b="1" dirty="0" err="1">
                <a:solidFill>
                  <a:srgbClr val="002060"/>
                </a:solidFill>
              </a:rPr>
              <a:t>сауаттылық</a:t>
            </a:r>
            <a:r>
              <a:rPr lang="ru-RU" sz="2400" dirty="0">
                <a:solidFill>
                  <a:srgbClr val="002060"/>
                </a:solidFill>
              </a:rPr>
              <a:t>, </a:t>
            </a:r>
            <a:r>
              <a:rPr lang="ru-RU" sz="2400" dirty="0" err="1">
                <a:solidFill>
                  <a:srgbClr val="002060"/>
                </a:solidFill>
              </a:rPr>
              <a:t>яғни</a:t>
            </a:r>
            <a:r>
              <a:rPr lang="ru-RU" sz="2400" dirty="0">
                <a:solidFill>
                  <a:srgbClr val="002060"/>
                </a:solidFill>
              </a:rPr>
              <a:t> </a:t>
            </a:r>
            <a:r>
              <a:rPr lang="ru-RU" sz="2400" dirty="0" err="1">
                <a:solidFill>
                  <a:srgbClr val="002060"/>
                </a:solidFill>
              </a:rPr>
              <a:t>ғылымның</a:t>
            </a:r>
            <a:r>
              <a:rPr lang="ru-RU" sz="2400" dirty="0">
                <a:solidFill>
                  <a:srgbClr val="002060"/>
                </a:solidFill>
              </a:rPr>
              <a:t>, </a:t>
            </a:r>
            <a:r>
              <a:rPr lang="ru-RU" sz="2400" dirty="0" err="1">
                <a:solidFill>
                  <a:srgbClr val="002060"/>
                </a:solidFill>
              </a:rPr>
              <a:t>технологияның</a:t>
            </a:r>
            <a:r>
              <a:rPr lang="ru-RU" sz="2400" dirty="0">
                <a:solidFill>
                  <a:srgbClr val="002060"/>
                </a:solidFill>
              </a:rPr>
              <a:t>, </a:t>
            </a:r>
            <a:r>
              <a:rPr lang="ru-RU" sz="2400" dirty="0" err="1">
                <a:solidFill>
                  <a:srgbClr val="002060"/>
                </a:solidFill>
              </a:rPr>
              <a:t>техниканың</a:t>
            </a:r>
            <a:r>
              <a:rPr lang="ru-RU" sz="2400" dirty="0">
                <a:solidFill>
                  <a:srgbClr val="002060"/>
                </a:solidFill>
              </a:rPr>
              <a:t> </a:t>
            </a:r>
            <a:r>
              <a:rPr lang="ru-RU" sz="2400" dirty="0" err="1">
                <a:solidFill>
                  <a:srgbClr val="002060"/>
                </a:solidFill>
              </a:rPr>
              <a:t>және</a:t>
            </a:r>
            <a:r>
              <a:rPr lang="ru-RU" sz="2400" dirty="0">
                <a:solidFill>
                  <a:srgbClr val="002060"/>
                </a:solidFill>
              </a:rPr>
              <a:t> </a:t>
            </a:r>
            <a:r>
              <a:rPr lang="ru-RU" sz="2400" dirty="0" err="1">
                <a:solidFill>
                  <a:srgbClr val="002060"/>
                </a:solidFill>
              </a:rPr>
              <a:t>математиканың</a:t>
            </a:r>
            <a:r>
              <a:rPr lang="ru-RU" sz="2400" dirty="0">
                <a:solidFill>
                  <a:srgbClr val="002060"/>
                </a:solidFill>
              </a:rPr>
              <a:t> </a:t>
            </a:r>
            <a:r>
              <a:rPr lang="ru-RU" sz="2400" dirty="0" err="1">
                <a:solidFill>
                  <a:srgbClr val="002060"/>
                </a:solidFill>
              </a:rPr>
              <a:t>табиғаты</a:t>
            </a:r>
            <a:r>
              <a:rPr lang="ru-RU" sz="2400" dirty="0">
                <a:solidFill>
                  <a:srgbClr val="002060"/>
                </a:solidFill>
              </a:rPr>
              <a:t> </a:t>
            </a:r>
            <a:r>
              <a:rPr lang="ru-RU" sz="2400" dirty="0" err="1">
                <a:solidFill>
                  <a:srgbClr val="002060"/>
                </a:solidFill>
              </a:rPr>
              <a:t>туралы</a:t>
            </a:r>
            <a:r>
              <a:rPr lang="ru-RU" sz="2400" dirty="0">
                <a:solidFill>
                  <a:srgbClr val="002060"/>
                </a:solidFill>
              </a:rPr>
              <a:t> </a:t>
            </a:r>
            <a:r>
              <a:rPr lang="ru-RU" sz="2400" dirty="0" err="1">
                <a:solidFill>
                  <a:srgbClr val="002060"/>
                </a:solidFill>
              </a:rPr>
              <a:t>хабардар</a:t>
            </a:r>
            <a:r>
              <a:rPr lang="ru-RU" sz="2400" dirty="0">
                <a:solidFill>
                  <a:srgbClr val="002060"/>
                </a:solidFill>
              </a:rPr>
              <a:t> болу </a:t>
            </a:r>
            <a:r>
              <a:rPr lang="ru-RU" sz="2400" dirty="0" err="1">
                <a:solidFill>
                  <a:srgbClr val="002060"/>
                </a:solidFill>
              </a:rPr>
              <a:t>және</a:t>
            </a:r>
            <a:r>
              <a:rPr lang="ru-RU" sz="2400" dirty="0">
                <a:solidFill>
                  <a:srgbClr val="002060"/>
                </a:solidFill>
              </a:rPr>
              <a:t> </a:t>
            </a:r>
            <a:r>
              <a:rPr lang="ru-RU" sz="2400" dirty="0" err="1">
                <a:solidFill>
                  <a:srgbClr val="002060"/>
                </a:solidFill>
              </a:rPr>
              <a:t>кейбір</a:t>
            </a:r>
            <a:r>
              <a:rPr lang="ru-RU" sz="2400" dirty="0">
                <a:solidFill>
                  <a:srgbClr val="002060"/>
                </a:solidFill>
              </a:rPr>
              <a:t> </a:t>
            </a:r>
            <a:r>
              <a:rPr lang="ru-RU" sz="2400" dirty="0" err="1">
                <a:solidFill>
                  <a:srgbClr val="002060"/>
                </a:solidFill>
              </a:rPr>
              <a:t>негізгі</a:t>
            </a:r>
            <a:r>
              <a:rPr lang="ru-RU" sz="2400" dirty="0">
                <a:solidFill>
                  <a:srgbClr val="002060"/>
                </a:solidFill>
              </a:rPr>
              <a:t> </a:t>
            </a:r>
            <a:r>
              <a:rPr lang="ru-RU" sz="2400" dirty="0" err="1">
                <a:solidFill>
                  <a:srgbClr val="002060"/>
                </a:solidFill>
              </a:rPr>
              <a:t>ұғымдармен</a:t>
            </a:r>
            <a:r>
              <a:rPr lang="ru-RU" sz="2400" dirty="0">
                <a:solidFill>
                  <a:srgbClr val="002060"/>
                </a:solidFill>
              </a:rPr>
              <a:t> </a:t>
            </a:r>
            <a:r>
              <a:rPr lang="ru-RU" sz="2400" dirty="0" err="1">
                <a:solidFill>
                  <a:srgbClr val="002060"/>
                </a:solidFill>
              </a:rPr>
              <a:t>танысу</a:t>
            </a:r>
            <a:r>
              <a:rPr lang="ru-RU" sz="2400" dirty="0">
                <a:solidFill>
                  <a:srgbClr val="002060"/>
                </a:solidFill>
              </a:rPr>
              <a:t> </a:t>
            </a:r>
            <a:r>
              <a:rPr lang="ru-RU" sz="2400" dirty="0" err="1">
                <a:solidFill>
                  <a:srgbClr val="002060"/>
                </a:solidFill>
              </a:rPr>
              <a:t>барлық</a:t>
            </a:r>
            <a:r>
              <a:rPr lang="ru-RU" sz="2400" dirty="0">
                <a:solidFill>
                  <a:srgbClr val="002060"/>
                </a:solidFill>
              </a:rPr>
              <a:t> </a:t>
            </a:r>
            <a:r>
              <a:rPr lang="ru-RU" sz="2400" dirty="0" err="1">
                <a:solidFill>
                  <a:srgbClr val="002060"/>
                </a:solidFill>
              </a:rPr>
              <a:t>білім</a:t>
            </a:r>
            <a:r>
              <a:rPr lang="ru-RU" sz="2400" dirty="0">
                <a:solidFill>
                  <a:srgbClr val="002060"/>
                </a:solidFill>
              </a:rPr>
              <a:t> </a:t>
            </a:r>
            <a:r>
              <a:rPr lang="ru-RU" sz="2400" dirty="0" err="1">
                <a:solidFill>
                  <a:srgbClr val="002060"/>
                </a:solidFill>
              </a:rPr>
              <a:t>алушылар</a:t>
            </a:r>
            <a:r>
              <a:rPr lang="ru-RU" sz="2400" dirty="0">
                <a:solidFill>
                  <a:srgbClr val="002060"/>
                </a:solidFill>
              </a:rPr>
              <a:t> </a:t>
            </a:r>
            <a:r>
              <a:rPr lang="ru-RU" sz="2400" dirty="0" err="1">
                <a:solidFill>
                  <a:srgbClr val="002060"/>
                </a:solidFill>
              </a:rPr>
              <a:t>үшін</a:t>
            </a:r>
            <a:r>
              <a:rPr lang="ru-RU" sz="2400" dirty="0">
                <a:solidFill>
                  <a:srgbClr val="002060"/>
                </a:solidFill>
              </a:rPr>
              <a:t> </a:t>
            </a:r>
            <a:r>
              <a:rPr lang="ru-RU" sz="2400" dirty="0" err="1">
                <a:solidFill>
                  <a:srgbClr val="002060"/>
                </a:solidFill>
              </a:rPr>
              <a:t>білім</a:t>
            </a:r>
            <a:r>
              <a:rPr lang="ru-RU" sz="2400" dirty="0">
                <a:solidFill>
                  <a:srgbClr val="002060"/>
                </a:solidFill>
              </a:rPr>
              <a:t> </a:t>
            </a:r>
            <a:r>
              <a:rPr lang="ru-RU" sz="2400" dirty="0" err="1">
                <a:solidFill>
                  <a:srgbClr val="002060"/>
                </a:solidFill>
              </a:rPr>
              <a:t>берудегі</a:t>
            </a:r>
            <a:r>
              <a:rPr lang="ru-RU" sz="2400" dirty="0">
                <a:solidFill>
                  <a:srgbClr val="002060"/>
                </a:solidFill>
              </a:rPr>
              <a:t> </a:t>
            </a:r>
            <a:r>
              <a:rPr lang="ru-RU" sz="2400" dirty="0" err="1">
                <a:solidFill>
                  <a:srgbClr val="002060"/>
                </a:solidFill>
              </a:rPr>
              <a:t>басымдық</a:t>
            </a:r>
            <a:r>
              <a:rPr lang="ru-RU" sz="2400" dirty="0">
                <a:solidFill>
                  <a:srgbClr val="002060"/>
                </a:solidFill>
              </a:rPr>
              <a:t> </a:t>
            </a:r>
            <a:r>
              <a:rPr lang="ru-RU" sz="2400" dirty="0" err="1">
                <a:solidFill>
                  <a:srgbClr val="002060"/>
                </a:solidFill>
              </a:rPr>
              <a:t>болуы</a:t>
            </a:r>
            <a:r>
              <a:rPr lang="ru-RU" sz="2400" dirty="0">
                <a:solidFill>
                  <a:srgbClr val="002060"/>
                </a:solidFill>
              </a:rPr>
              <a:t> керек.</a:t>
            </a:r>
          </a:p>
        </p:txBody>
      </p:sp>
    </p:spTree>
    <p:extLst>
      <p:ext uri="{BB962C8B-B14F-4D97-AF65-F5344CB8AC3E}">
        <p14:creationId xmlns:p14="http://schemas.microsoft.com/office/powerpoint/2010/main" val="2466398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баннер с логотипом stem-образования с иконками обучения - естественные науки технологии инжиниринг и математика темы иллюстрации stock illustrations">
            <a:extLst>
              <a:ext uri="{FF2B5EF4-FFF2-40B4-BE49-F238E27FC236}">
                <a16:creationId xmlns:a16="http://schemas.microsoft.com/office/drawing/2014/main" id="{5DE996BE-28B0-491C-A1C6-D22C1DEED6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11824" y="2924944"/>
            <a:ext cx="3757724" cy="213674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DD776E37-AFC8-40CE-BF80-500ABA9D8CC8}"/>
              </a:ext>
            </a:extLst>
          </p:cNvPr>
          <p:cNvSpPr txBox="1"/>
          <p:nvPr/>
        </p:nvSpPr>
        <p:spPr>
          <a:xfrm>
            <a:off x="911424" y="764704"/>
            <a:ext cx="10009112" cy="1362937"/>
          </a:xfrm>
          <a:prstGeom prst="rect">
            <a:avLst/>
          </a:prstGeom>
          <a:noFill/>
        </p:spPr>
        <p:txBody>
          <a:bodyPr wrap="square">
            <a:spAutoFit/>
          </a:bodyPr>
          <a:lstStyle/>
          <a:p>
            <a:pPr algn="just">
              <a:lnSpc>
                <a:spcPct val="107000"/>
              </a:lnSpc>
              <a:spcAft>
                <a:spcPts val="800"/>
              </a:spcAft>
            </a:pPr>
            <a:r>
              <a:rPr lang="kk-KZ"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Қазіргі уақытта жобалық ойлау, басқарушылық дайындық және  дағдылары бар мамандар да сұранысқа ие болып келеді. </a:t>
            </a:r>
          </a:p>
          <a:p>
            <a:pPr algn="just">
              <a:lnSpc>
                <a:spcPct val="107000"/>
              </a:lnSpc>
              <a:spcAft>
                <a:spcPts val="800"/>
              </a:spcAft>
            </a:pPr>
            <a:r>
              <a:rPr lang="kk-KZ"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STEM білім беру  дегеніміз не?</a:t>
            </a:r>
            <a:endPar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06620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284D738-CEC8-4240-93A5-09180C996DA5}"/>
              </a:ext>
            </a:extLst>
          </p:cNvPr>
          <p:cNvSpPr txBox="1"/>
          <p:nvPr/>
        </p:nvSpPr>
        <p:spPr>
          <a:xfrm>
            <a:off x="983432" y="836712"/>
            <a:ext cx="10297144" cy="2677656"/>
          </a:xfrm>
          <a:prstGeom prst="rect">
            <a:avLst/>
          </a:prstGeom>
          <a:noFill/>
        </p:spPr>
        <p:txBody>
          <a:bodyPr wrap="square">
            <a:spAutoFit/>
          </a:bodyPr>
          <a:lstStyle/>
          <a:p>
            <a:r>
              <a:rPr lang="ru-RU" sz="2400" b="1" dirty="0">
                <a:solidFill>
                  <a:srgbClr val="002060"/>
                </a:solidFill>
              </a:rPr>
              <a:t>STEM </a:t>
            </a:r>
            <a:r>
              <a:rPr lang="ru-RU" sz="2400" b="1" dirty="0" err="1">
                <a:solidFill>
                  <a:srgbClr val="002060"/>
                </a:solidFill>
              </a:rPr>
              <a:t>сауаттылық</a:t>
            </a:r>
            <a:r>
              <a:rPr lang="ru-RU" sz="2400" b="1" dirty="0">
                <a:solidFill>
                  <a:srgbClr val="002060"/>
                </a:solidFill>
              </a:rPr>
              <a:t> </a:t>
            </a:r>
            <a:r>
              <a:rPr lang="ru-RU" sz="2400" dirty="0" err="1">
                <a:solidFill>
                  <a:srgbClr val="002060"/>
                </a:solidFill>
              </a:rPr>
              <a:t>жаратылыстану</a:t>
            </a:r>
            <a:r>
              <a:rPr lang="ru-RU" sz="2400" dirty="0">
                <a:solidFill>
                  <a:srgbClr val="002060"/>
                </a:solidFill>
              </a:rPr>
              <a:t> </a:t>
            </a:r>
            <a:r>
              <a:rPr lang="ru-RU" sz="2400" dirty="0" err="1">
                <a:solidFill>
                  <a:srgbClr val="002060"/>
                </a:solidFill>
              </a:rPr>
              <a:t>пәндері</a:t>
            </a:r>
            <a:r>
              <a:rPr lang="ru-RU" sz="2400" dirty="0">
                <a:solidFill>
                  <a:srgbClr val="002060"/>
                </a:solidFill>
              </a:rPr>
              <a:t>, технология, инженерия </a:t>
            </a:r>
            <a:r>
              <a:rPr lang="ru-RU" sz="2400" dirty="0" err="1">
                <a:solidFill>
                  <a:srgbClr val="002060"/>
                </a:solidFill>
              </a:rPr>
              <a:t>және</a:t>
            </a:r>
            <a:r>
              <a:rPr lang="ru-RU" sz="2400" dirty="0">
                <a:solidFill>
                  <a:srgbClr val="002060"/>
                </a:solidFill>
              </a:rPr>
              <a:t> </a:t>
            </a:r>
            <a:r>
              <a:rPr lang="ru-RU" sz="2400" dirty="0" err="1">
                <a:solidFill>
                  <a:srgbClr val="002060"/>
                </a:solidFill>
              </a:rPr>
              <a:t>математиканың</a:t>
            </a:r>
            <a:r>
              <a:rPr lang="ru-RU" sz="2400" dirty="0">
                <a:solidFill>
                  <a:srgbClr val="002060"/>
                </a:solidFill>
              </a:rPr>
              <a:t> </a:t>
            </a:r>
            <a:r>
              <a:rPr lang="ru-RU" sz="2400" dirty="0" err="1">
                <a:solidFill>
                  <a:srgbClr val="002060"/>
                </a:solidFill>
              </a:rPr>
              <a:t>негізгі</a:t>
            </a:r>
            <a:r>
              <a:rPr lang="ru-RU" sz="2400" dirty="0">
                <a:solidFill>
                  <a:srgbClr val="002060"/>
                </a:solidFill>
              </a:rPr>
              <a:t> </a:t>
            </a:r>
            <a:r>
              <a:rPr lang="ru-RU" sz="2400" dirty="0" err="1">
                <a:solidFill>
                  <a:srgbClr val="002060"/>
                </a:solidFill>
              </a:rPr>
              <a:t>білімі</a:t>
            </a:r>
            <a:r>
              <a:rPr lang="ru-RU" sz="2400" dirty="0">
                <a:solidFill>
                  <a:srgbClr val="002060"/>
                </a:solidFill>
              </a:rPr>
              <a:t> мен </a:t>
            </a:r>
            <a:r>
              <a:rPr lang="ru-RU" sz="2400" dirty="0" err="1">
                <a:solidFill>
                  <a:srgbClr val="002060"/>
                </a:solidFill>
              </a:rPr>
              <a:t>процестерін</a:t>
            </a:r>
            <a:r>
              <a:rPr lang="ru-RU" sz="2400" dirty="0">
                <a:solidFill>
                  <a:srgbClr val="002060"/>
                </a:solidFill>
              </a:rPr>
              <a:t> </a:t>
            </a:r>
            <a:r>
              <a:rPr lang="ru-RU" sz="2400" dirty="0" err="1">
                <a:solidFill>
                  <a:srgbClr val="002060"/>
                </a:solidFill>
              </a:rPr>
              <a:t>қамтиды</a:t>
            </a:r>
            <a:r>
              <a:rPr lang="ru-RU" sz="2400" dirty="0">
                <a:solidFill>
                  <a:srgbClr val="002060"/>
                </a:solidFill>
              </a:rPr>
              <a:t>, </a:t>
            </a:r>
            <a:r>
              <a:rPr lang="ru-RU" sz="2400" dirty="0" err="1">
                <a:solidFill>
                  <a:srgbClr val="002060"/>
                </a:solidFill>
              </a:rPr>
              <a:t>бірақ</a:t>
            </a:r>
            <a:r>
              <a:rPr lang="ru-RU" sz="2400" dirty="0">
                <a:solidFill>
                  <a:srgbClr val="002060"/>
                </a:solidFill>
              </a:rPr>
              <a:t> </a:t>
            </a:r>
            <a:r>
              <a:rPr lang="ru-RU" sz="2400" dirty="0" err="1">
                <a:solidFill>
                  <a:srgbClr val="002060"/>
                </a:solidFill>
              </a:rPr>
              <a:t>ол</a:t>
            </a:r>
            <a:r>
              <a:rPr lang="ru-RU" sz="2400" dirty="0">
                <a:solidFill>
                  <a:srgbClr val="002060"/>
                </a:solidFill>
              </a:rPr>
              <a:t> осы </a:t>
            </a:r>
            <a:r>
              <a:rPr lang="ru-RU" sz="2400" dirty="0" err="1">
                <a:solidFill>
                  <a:srgbClr val="002060"/>
                </a:solidFill>
              </a:rPr>
              <a:t>дәстүрлі</a:t>
            </a:r>
            <a:r>
              <a:rPr lang="ru-RU" sz="2400" dirty="0">
                <a:solidFill>
                  <a:srgbClr val="002060"/>
                </a:solidFill>
              </a:rPr>
              <a:t> </a:t>
            </a:r>
            <a:r>
              <a:rPr lang="ru-RU" sz="2400" dirty="0" err="1">
                <a:solidFill>
                  <a:srgbClr val="002060"/>
                </a:solidFill>
              </a:rPr>
              <a:t>тәртіптік</a:t>
            </a:r>
            <a:r>
              <a:rPr lang="ru-RU" sz="2400" dirty="0">
                <a:solidFill>
                  <a:srgbClr val="002060"/>
                </a:solidFill>
              </a:rPr>
              <a:t> </a:t>
            </a:r>
            <a:r>
              <a:rPr lang="ru-RU" sz="2400" dirty="0" err="1">
                <a:solidFill>
                  <a:srgbClr val="002060"/>
                </a:solidFill>
              </a:rPr>
              <a:t>түсініктен</a:t>
            </a:r>
            <a:r>
              <a:rPr lang="ru-RU" sz="2400" dirty="0">
                <a:solidFill>
                  <a:srgbClr val="002060"/>
                </a:solidFill>
              </a:rPr>
              <a:t> </a:t>
            </a:r>
            <a:r>
              <a:rPr lang="ru-RU" sz="2400" dirty="0" err="1">
                <a:solidFill>
                  <a:srgbClr val="002060"/>
                </a:solidFill>
              </a:rPr>
              <a:t>тыс</a:t>
            </a:r>
            <a:r>
              <a:rPr lang="ru-RU" sz="2400" dirty="0">
                <a:solidFill>
                  <a:srgbClr val="002060"/>
                </a:solidFill>
              </a:rPr>
              <a:t> </a:t>
            </a:r>
            <a:r>
              <a:rPr lang="ru-RU" sz="2400" dirty="0" err="1">
                <a:solidFill>
                  <a:srgbClr val="002060"/>
                </a:solidFill>
              </a:rPr>
              <a:t>болуы</a:t>
            </a:r>
            <a:r>
              <a:rPr lang="ru-RU" sz="2400" dirty="0">
                <a:solidFill>
                  <a:srgbClr val="002060"/>
                </a:solidFill>
              </a:rPr>
              <a:t> керек. </a:t>
            </a:r>
            <a:r>
              <a:rPr lang="ru-RU" sz="2400" dirty="0" err="1">
                <a:solidFill>
                  <a:srgbClr val="002060"/>
                </a:solidFill>
              </a:rPr>
              <a:t>Жаратылыстану-ғылыми</a:t>
            </a:r>
            <a:r>
              <a:rPr lang="ru-RU" sz="2400" dirty="0">
                <a:solidFill>
                  <a:srgbClr val="002060"/>
                </a:solidFill>
              </a:rPr>
              <a:t> </a:t>
            </a:r>
            <a:r>
              <a:rPr lang="ru-RU" sz="2400" dirty="0" err="1">
                <a:solidFill>
                  <a:srgbClr val="002060"/>
                </a:solidFill>
              </a:rPr>
              <a:t>циклдің</a:t>
            </a:r>
            <a:r>
              <a:rPr lang="ru-RU" sz="2400" dirty="0">
                <a:solidFill>
                  <a:srgbClr val="002060"/>
                </a:solidFill>
              </a:rPr>
              <a:t>, </a:t>
            </a:r>
            <a:r>
              <a:rPr lang="ru-RU" sz="2400" dirty="0" err="1">
                <a:solidFill>
                  <a:srgbClr val="002060"/>
                </a:solidFill>
              </a:rPr>
              <a:t>технологияның</a:t>
            </a:r>
            <a:r>
              <a:rPr lang="ru-RU" sz="2400" dirty="0">
                <a:solidFill>
                  <a:srgbClr val="002060"/>
                </a:solidFill>
              </a:rPr>
              <a:t>, </a:t>
            </a:r>
            <a:r>
              <a:rPr lang="ru-RU" sz="2400" dirty="0" err="1">
                <a:solidFill>
                  <a:srgbClr val="002060"/>
                </a:solidFill>
              </a:rPr>
              <a:t>инженерияның</a:t>
            </a:r>
            <a:r>
              <a:rPr lang="ru-RU" sz="2400" dirty="0">
                <a:solidFill>
                  <a:srgbClr val="002060"/>
                </a:solidFill>
              </a:rPr>
              <a:t> </a:t>
            </a:r>
            <a:r>
              <a:rPr lang="ru-RU" sz="2400" dirty="0" err="1">
                <a:solidFill>
                  <a:srgbClr val="002060"/>
                </a:solidFill>
              </a:rPr>
              <a:t>және</a:t>
            </a:r>
            <a:r>
              <a:rPr lang="ru-RU" sz="2400" dirty="0">
                <a:solidFill>
                  <a:srgbClr val="002060"/>
                </a:solidFill>
              </a:rPr>
              <a:t> </a:t>
            </a:r>
            <a:r>
              <a:rPr lang="ru-RU" sz="2400" dirty="0" err="1">
                <a:solidFill>
                  <a:srgbClr val="002060"/>
                </a:solidFill>
              </a:rPr>
              <a:t>математиканың</a:t>
            </a:r>
            <a:r>
              <a:rPr lang="ru-RU" sz="2400" dirty="0">
                <a:solidFill>
                  <a:srgbClr val="002060"/>
                </a:solidFill>
              </a:rPr>
              <a:t> </a:t>
            </a:r>
            <a:r>
              <a:rPr lang="ru-RU" sz="2400" dirty="0" err="1">
                <a:solidFill>
                  <a:srgbClr val="002060"/>
                </a:solidFill>
              </a:rPr>
              <a:t>негізгі</a:t>
            </a:r>
            <a:r>
              <a:rPr lang="ru-RU" sz="2400" dirty="0">
                <a:solidFill>
                  <a:srgbClr val="002060"/>
                </a:solidFill>
              </a:rPr>
              <a:t> </a:t>
            </a:r>
            <a:r>
              <a:rPr lang="ru-RU" sz="2400" dirty="0" err="1">
                <a:solidFill>
                  <a:srgbClr val="002060"/>
                </a:solidFill>
              </a:rPr>
              <a:t>пәндерін</a:t>
            </a:r>
            <a:r>
              <a:rPr lang="ru-RU" sz="2400" dirty="0">
                <a:solidFill>
                  <a:srgbClr val="002060"/>
                </a:solidFill>
              </a:rPr>
              <a:t> </a:t>
            </a:r>
            <a:r>
              <a:rPr lang="ru-RU" sz="2400" dirty="0" err="1">
                <a:solidFill>
                  <a:srgbClr val="002060"/>
                </a:solidFill>
              </a:rPr>
              <a:t>түсіну</a:t>
            </a:r>
            <a:r>
              <a:rPr lang="ru-RU" sz="2400" dirty="0">
                <a:solidFill>
                  <a:srgbClr val="002060"/>
                </a:solidFill>
              </a:rPr>
              <a:t> </a:t>
            </a:r>
            <a:r>
              <a:rPr lang="ru-RU" sz="2400" dirty="0" err="1">
                <a:solidFill>
                  <a:srgbClr val="002060"/>
                </a:solidFill>
              </a:rPr>
              <a:t>және</a:t>
            </a:r>
            <a:r>
              <a:rPr lang="ru-RU" sz="2400" dirty="0">
                <a:solidFill>
                  <a:srgbClr val="002060"/>
                </a:solidFill>
              </a:rPr>
              <a:t> </a:t>
            </a:r>
            <a:r>
              <a:rPr lang="ru-RU" sz="2400" dirty="0" err="1">
                <a:solidFill>
                  <a:srgbClr val="002060"/>
                </a:solidFill>
              </a:rPr>
              <a:t>білу</a:t>
            </a:r>
            <a:r>
              <a:rPr lang="ru-RU" sz="2400" dirty="0">
                <a:solidFill>
                  <a:srgbClr val="002060"/>
                </a:solidFill>
              </a:rPr>
              <a:t> </a:t>
            </a:r>
            <a:r>
              <a:rPr lang="ru-RU" sz="2400" dirty="0" err="1">
                <a:solidFill>
                  <a:srgbClr val="002060"/>
                </a:solidFill>
              </a:rPr>
              <a:t>өте</a:t>
            </a:r>
            <a:r>
              <a:rPr lang="ru-RU" sz="2400" dirty="0">
                <a:solidFill>
                  <a:srgbClr val="002060"/>
                </a:solidFill>
              </a:rPr>
              <a:t> </a:t>
            </a:r>
            <a:r>
              <a:rPr lang="ru-RU" sz="2400" dirty="0" err="1">
                <a:solidFill>
                  <a:srgbClr val="002060"/>
                </a:solidFill>
              </a:rPr>
              <a:t>маңызды</a:t>
            </a:r>
            <a:r>
              <a:rPr lang="ru-RU" sz="2400" dirty="0">
                <a:solidFill>
                  <a:srgbClr val="002060"/>
                </a:solidFill>
              </a:rPr>
              <a:t> </a:t>
            </a:r>
            <a:r>
              <a:rPr lang="ru-RU" sz="2400" dirty="0" err="1">
                <a:solidFill>
                  <a:srgbClr val="002060"/>
                </a:solidFill>
              </a:rPr>
              <a:t>болғанымен</a:t>
            </a:r>
            <a:r>
              <a:rPr lang="ru-RU" sz="2400" dirty="0">
                <a:solidFill>
                  <a:srgbClr val="002060"/>
                </a:solidFill>
              </a:rPr>
              <a:t>, STEM </a:t>
            </a:r>
            <a:r>
              <a:rPr lang="ru-RU" sz="2400" dirty="0" err="1">
                <a:solidFill>
                  <a:srgbClr val="002060"/>
                </a:solidFill>
              </a:rPr>
              <a:t>оқытудың</a:t>
            </a:r>
            <a:r>
              <a:rPr lang="ru-RU" sz="2400" dirty="0">
                <a:solidFill>
                  <a:srgbClr val="002060"/>
                </a:solidFill>
              </a:rPr>
              <a:t> </a:t>
            </a:r>
            <a:r>
              <a:rPr lang="ru-RU" sz="2400" dirty="0" err="1">
                <a:solidFill>
                  <a:srgbClr val="002060"/>
                </a:solidFill>
              </a:rPr>
              <a:t>негізгі</a:t>
            </a:r>
            <a:r>
              <a:rPr lang="ru-RU" sz="2400" dirty="0">
                <a:solidFill>
                  <a:srgbClr val="002060"/>
                </a:solidFill>
              </a:rPr>
              <a:t> </a:t>
            </a:r>
            <a:r>
              <a:rPr lang="ru-RU" sz="2400" dirty="0" err="1">
                <a:solidFill>
                  <a:srgbClr val="002060"/>
                </a:solidFill>
              </a:rPr>
              <a:t>мақсаты</a:t>
            </a:r>
            <a:r>
              <a:rPr lang="ru-RU" sz="2400" dirty="0">
                <a:solidFill>
                  <a:srgbClr val="002060"/>
                </a:solidFill>
              </a:rPr>
              <a:t> </a:t>
            </a:r>
            <a:r>
              <a:rPr lang="ru-RU" sz="2400" dirty="0" err="1">
                <a:solidFill>
                  <a:srgbClr val="002060"/>
                </a:solidFill>
              </a:rPr>
              <a:t>ретінде</a:t>
            </a:r>
            <a:r>
              <a:rPr lang="ru-RU" sz="2400" dirty="0">
                <a:solidFill>
                  <a:srgbClr val="002060"/>
                </a:solidFill>
              </a:rPr>
              <a:t> осы </a:t>
            </a:r>
            <a:r>
              <a:rPr lang="ru-RU" sz="2400" dirty="0" err="1">
                <a:solidFill>
                  <a:srgbClr val="002060"/>
                </a:solidFill>
              </a:rPr>
              <a:t>білімді</a:t>
            </a:r>
            <a:r>
              <a:rPr lang="ru-RU" sz="2400" dirty="0">
                <a:solidFill>
                  <a:srgbClr val="002060"/>
                </a:solidFill>
              </a:rPr>
              <a:t> </a:t>
            </a:r>
            <a:r>
              <a:rPr lang="ru-RU" sz="2400" dirty="0" err="1">
                <a:solidFill>
                  <a:srgbClr val="002060"/>
                </a:solidFill>
              </a:rPr>
              <a:t>игеру</a:t>
            </a:r>
            <a:r>
              <a:rPr lang="ru-RU" sz="2400" dirty="0">
                <a:solidFill>
                  <a:srgbClr val="002060"/>
                </a:solidFill>
              </a:rPr>
              <a:t> </a:t>
            </a:r>
            <a:r>
              <a:rPr lang="ru-RU" sz="2400" dirty="0" err="1">
                <a:solidFill>
                  <a:srgbClr val="002060"/>
                </a:solidFill>
              </a:rPr>
              <a:t>ғана</a:t>
            </a:r>
            <a:r>
              <a:rPr lang="ru-RU" sz="2400" dirty="0">
                <a:solidFill>
                  <a:srgbClr val="002060"/>
                </a:solidFill>
              </a:rPr>
              <a:t> </a:t>
            </a:r>
            <a:r>
              <a:rPr lang="ru-RU" sz="2400" dirty="0" err="1">
                <a:solidFill>
                  <a:srgbClr val="002060"/>
                </a:solidFill>
              </a:rPr>
              <a:t>емес</a:t>
            </a:r>
            <a:r>
              <a:rPr lang="ru-RU" sz="2400" dirty="0">
                <a:solidFill>
                  <a:srgbClr val="002060"/>
                </a:solidFill>
              </a:rPr>
              <a:t>, </a:t>
            </a:r>
            <a:r>
              <a:rPr lang="ru-RU" sz="2400" dirty="0" err="1">
                <a:solidFill>
                  <a:srgbClr val="002060"/>
                </a:solidFill>
              </a:rPr>
              <a:t>оларды</a:t>
            </a:r>
            <a:r>
              <a:rPr lang="ru-RU" sz="2400" dirty="0">
                <a:solidFill>
                  <a:srgbClr val="002060"/>
                </a:solidFill>
              </a:rPr>
              <a:t> </a:t>
            </a:r>
            <a:r>
              <a:rPr lang="ru-RU" sz="2400" dirty="0" err="1">
                <a:solidFill>
                  <a:srgbClr val="002060"/>
                </a:solidFill>
              </a:rPr>
              <a:t>нақты</a:t>
            </a:r>
            <a:r>
              <a:rPr lang="ru-RU" sz="2400" dirty="0">
                <a:solidFill>
                  <a:srgbClr val="002060"/>
                </a:solidFill>
              </a:rPr>
              <a:t> </a:t>
            </a:r>
            <a:r>
              <a:rPr lang="ru-RU" sz="2400" dirty="0" err="1">
                <a:solidFill>
                  <a:srgbClr val="002060"/>
                </a:solidFill>
              </a:rPr>
              <a:t>өмірде</a:t>
            </a:r>
            <a:r>
              <a:rPr lang="ru-RU" sz="2400" dirty="0">
                <a:solidFill>
                  <a:srgbClr val="002060"/>
                </a:solidFill>
              </a:rPr>
              <a:t> </a:t>
            </a:r>
            <a:r>
              <a:rPr lang="ru-RU" sz="2400" dirty="0" err="1">
                <a:solidFill>
                  <a:srgbClr val="002060"/>
                </a:solidFill>
              </a:rPr>
              <a:t>қолдану</a:t>
            </a:r>
            <a:r>
              <a:rPr lang="ru-RU" sz="2400" dirty="0">
                <a:solidFill>
                  <a:srgbClr val="002060"/>
                </a:solidFill>
              </a:rPr>
              <a:t> </a:t>
            </a:r>
            <a:r>
              <a:rPr lang="ru-RU" sz="2400" dirty="0" err="1">
                <a:solidFill>
                  <a:srgbClr val="002060"/>
                </a:solidFill>
              </a:rPr>
              <a:t>және</a:t>
            </a:r>
            <a:r>
              <a:rPr lang="ru-RU" sz="2400" dirty="0">
                <a:solidFill>
                  <a:srgbClr val="002060"/>
                </a:solidFill>
              </a:rPr>
              <a:t> </a:t>
            </a:r>
            <a:r>
              <a:rPr lang="ru-RU" sz="2400" dirty="0" err="1">
                <a:solidFill>
                  <a:srgbClr val="002060"/>
                </a:solidFill>
              </a:rPr>
              <a:t>қолдану</a:t>
            </a:r>
            <a:r>
              <a:rPr lang="ru-RU" sz="2400" dirty="0">
                <a:solidFill>
                  <a:srgbClr val="002060"/>
                </a:solidFill>
              </a:rPr>
              <a:t> </a:t>
            </a:r>
            <a:r>
              <a:rPr lang="ru-RU" sz="2400" dirty="0" err="1">
                <a:solidFill>
                  <a:srgbClr val="002060"/>
                </a:solidFill>
              </a:rPr>
              <a:t>мүмкіндігі</a:t>
            </a:r>
            <a:r>
              <a:rPr lang="ru-RU" sz="2400" dirty="0">
                <a:solidFill>
                  <a:srgbClr val="002060"/>
                </a:solidFill>
              </a:rPr>
              <a:t> де </a:t>
            </a:r>
            <a:r>
              <a:rPr lang="ru-RU" sz="2400" dirty="0" err="1">
                <a:solidFill>
                  <a:srgbClr val="002060"/>
                </a:solidFill>
              </a:rPr>
              <a:t>қарастырылуы</a:t>
            </a:r>
            <a:r>
              <a:rPr lang="ru-RU" sz="2400" dirty="0">
                <a:solidFill>
                  <a:srgbClr val="002060"/>
                </a:solidFill>
              </a:rPr>
              <a:t> керек.</a:t>
            </a:r>
          </a:p>
        </p:txBody>
      </p:sp>
    </p:spTree>
    <p:extLst>
      <p:ext uri="{BB962C8B-B14F-4D97-AF65-F5344CB8AC3E}">
        <p14:creationId xmlns:p14="http://schemas.microsoft.com/office/powerpoint/2010/main" val="7804495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585CB69-F23E-43A0-8806-4DB1C5866573}"/>
              </a:ext>
            </a:extLst>
          </p:cNvPr>
          <p:cNvSpPr txBox="1"/>
          <p:nvPr/>
        </p:nvSpPr>
        <p:spPr>
          <a:xfrm>
            <a:off x="1487488" y="428178"/>
            <a:ext cx="10009112" cy="4524315"/>
          </a:xfrm>
          <a:prstGeom prst="rect">
            <a:avLst/>
          </a:prstGeom>
          <a:noFill/>
        </p:spPr>
        <p:txBody>
          <a:bodyPr wrap="square">
            <a:spAutoFit/>
          </a:bodyPr>
          <a:lstStyle/>
          <a:p>
            <a:r>
              <a:rPr lang="ru-RU" sz="2400" dirty="0" err="1">
                <a:solidFill>
                  <a:srgbClr val="002060"/>
                </a:solidFill>
                <a:effectLst/>
              </a:rPr>
              <a:t>Білім</a:t>
            </a:r>
            <a:r>
              <a:rPr lang="ru-RU" sz="2400" dirty="0">
                <a:solidFill>
                  <a:srgbClr val="002060"/>
                </a:solidFill>
                <a:effectLst/>
              </a:rPr>
              <a:t> </a:t>
            </a:r>
            <a:r>
              <a:rPr lang="ru-RU" sz="2400" dirty="0" err="1">
                <a:solidFill>
                  <a:srgbClr val="002060"/>
                </a:solidFill>
                <a:effectLst/>
              </a:rPr>
              <a:t>алушының</a:t>
            </a:r>
            <a:r>
              <a:rPr lang="ru-RU" sz="2400" dirty="0">
                <a:solidFill>
                  <a:srgbClr val="002060"/>
                </a:solidFill>
                <a:effectLst/>
              </a:rPr>
              <a:t> </a:t>
            </a:r>
            <a:r>
              <a:rPr lang="en-US" sz="2400" dirty="0">
                <a:solidFill>
                  <a:srgbClr val="002060"/>
                </a:solidFill>
                <a:effectLst/>
              </a:rPr>
              <a:t>STEM </a:t>
            </a:r>
            <a:r>
              <a:rPr lang="ru-RU" sz="2400" dirty="0" err="1">
                <a:solidFill>
                  <a:srgbClr val="002060"/>
                </a:solidFill>
                <a:effectLst/>
              </a:rPr>
              <a:t>сауаттылығы</a:t>
            </a:r>
            <a:r>
              <a:rPr lang="ru-RU" sz="2400" dirty="0">
                <a:solidFill>
                  <a:srgbClr val="002060"/>
                </a:solidFill>
                <a:effectLst/>
              </a:rPr>
              <a:t> </a:t>
            </a:r>
            <a:r>
              <a:rPr lang="ru-RU" sz="2400" dirty="0" err="1">
                <a:solidFill>
                  <a:srgbClr val="002060"/>
                </a:solidFill>
                <a:effectLst/>
              </a:rPr>
              <a:t>деп</a:t>
            </a:r>
            <a:r>
              <a:rPr lang="ru-RU" sz="2400" dirty="0">
                <a:solidFill>
                  <a:srgbClr val="002060"/>
                </a:solidFill>
                <a:effectLst/>
              </a:rPr>
              <a:t> </a:t>
            </a:r>
            <a:r>
              <a:rPr lang="ru-RU" sz="2400" dirty="0" err="1">
                <a:solidFill>
                  <a:srgbClr val="002060"/>
                </a:solidFill>
                <a:effectLst/>
              </a:rPr>
              <a:t>түсініледі</a:t>
            </a:r>
            <a:r>
              <a:rPr lang="ru-RU" sz="2400" dirty="0">
                <a:solidFill>
                  <a:srgbClr val="002060"/>
                </a:solidFill>
                <a:effectLst/>
              </a:rPr>
              <a:t>:</a:t>
            </a:r>
          </a:p>
          <a:p>
            <a:endParaRPr lang="ru-RU" sz="2400" dirty="0">
              <a:solidFill>
                <a:srgbClr val="002060"/>
              </a:solidFill>
              <a:effectLst/>
            </a:endParaRPr>
          </a:p>
          <a:p>
            <a:pPr marL="457200" indent="-457200">
              <a:buAutoNum type="arabicPeriod"/>
            </a:pPr>
            <a:r>
              <a:rPr lang="ru-RU" sz="2400" dirty="0" err="1">
                <a:solidFill>
                  <a:srgbClr val="002060"/>
                </a:solidFill>
                <a:effectLst/>
              </a:rPr>
              <a:t>өмірлік</a:t>
            </a:r>
            <a:r>
              <a:rPr lang="ru-RU" sz="2400" dirty="0">
                <a:solidFill>
                  <a:srgbClr val="002060"/>
                </a:solidFill>
                <a:effectLst/>
              </a:rPr>
              <a:t> </a:t>
            </a:r>
            <a:r>
              <a:rPr lang="ru-RU" sz="2400" dirty="0" err="1">
                <a:solidFill>
                  <a:srgbClr val="002060"/>
                </a:solidFill>
                <a:effectLst/>
              </a:rPr>
              <a:t>жағдайларда</a:t>
            </a:r>
            <a:r>
              <a:rPr lang="ru-RU" sz="2400" dirty="0">
                <a:solidFill>
                  <a:srgbClr val="002060"/>
                </a:solidFill>
                <a:effectLst/>
              </a:rPr>
              <a:t> </a:t>
            </a:r>
            <a:r>
              <a:rPr lang="ru-RU" sz="2400" dirty="0" err="1">
                <a:solidFill>
                  <a:srgbClr val="002060"/>
                </a:solidFill>
                <a:effectLst/>
              </a:rPr>
              <a:t>сұрақтар</a:t>
            </a:r>
            <a:r>
              <a:rPr lang="ru-RU" sz="2400" dirty="0">
                <a:solidFill>
                  <a:srgbClr val="002060"/>
                </a:solidFill>
                <a:effectLst/>
              </a:rPr>
              <a:t> </a:t>
            </a:r>
            <a:r>
              <a:rPr lang="ru-RU" sz="2400" dirty="0" err="1">
                <a:solidFill>
                  <a:srgbClr val="002060"/>
                </a:solidFill>
                <a:effectLst/>
              </a:rPr>
              <a:t>қою</a:t>
            </a:r>
            <a:r>
              <a:rPr lang="ru-RU" sz="2400" dirty="0">
                <a:solidFill>
                  <a:srgbClr val="002060"/>
                </a:solidFill>
                <a:effectLst/>
              </a:rPr>
              <a:t> </a:t>
            </a:r>
            <a:r>
              <a:rPr lang="ru-RU" sz="2400" dirty="0" err="1">
                <a:solidFill>
                  <a:srgbClr val="002060"/>
                </a:solidFill>
                <a:effectLst/>
              </a:rPr>
              <a:t>және</a:t>
            </a:r>
            <a:r>
              <a:rPr lang="ru-RU" sz="2400" dirty="0">
                <a:solidFill>
                  <a:srgbClr val="002060"/>
                </a:solidFill>
                <a:effectLst/>
              </a:rPr>
              <a:t> </a:t>
            </a:r>
            <a:r>
              <a:rPr lang="ru-RU" sz="2400" dirty="0" err="1">
                <a:solidFill>
                  <a:srgbClr val="002060"/>
                </a:solidFill>
                <a:effectLst/>
              </a:rPr>
              <a:t>проблемаларды</a:t>
            </a:r>
            <a:r>
              <a:rPr lang="ru-RU" sz="2400" dirty="0">
                <a:solidFill>
                  <a:srgbClr val="002060"/>
                </a:solidFill>
                <a:effectLst/>
              </a:rPr>
              <a:t> </a:t>
            </a:r>
            <a:r>
              <a:rPr lang="ru-RU" sz="2400" dirty="0" err="1">
                <a:solidFill>
                  <a:srgbClr val="002060"/>
                </a:solidFill>
                <a:effectLst/>
              </a:rPr>
              <a:t>анықтау</a:t>
            </a:r>
            <a:r>
              <a:rPr lang="ru-RU" sz="2400" dirty="0">
                <a:solidFill>
                  <a:srgbClr val="002060"/>
                </a:solidFill>
                <a:effectLst/>
              </a:rPr>
              <a:t> </a:t>
            </a:r>
            <a:r>
              <a:rPr lang="ru-RU" sz="2400" dirty="0" err="1">
                <a:solidFill>
                  <a:srgbClr val="002060"/>
                </a:solidFill>
                <a:effectLst/>
              </a:rPr>
              <a:t>және</a:t>
            </a:r>
            <a:r>
              <a:rPr lang="ru-RU" sz="2400" dirty="0">
                <a:solidFill>
                  <a:srgbClr val="002060"/>
                </a:solidFill>
                <a:effectLst/>
              </a:rPr>
              <a:t> </a:t>
            </a:r>
            <a:r>
              <a:rPr lang="ru-RU" sz="2400" dirty="0" err="1">
                <a:solidFill>
                  <a:srgbClr val="002060"/>
                </a:solidFill>
                <a:effectLst/>
              </a:rPr>
              <a:t>табиғи</a:t>
            </a:r>
            <a:r>
              <a:rPr lang="ru-RU" sz="2400" dirty="0">
                <a:solidFill>
                  <a:srgbClr val="002060"/>
                </a:solidFill>
                <a:effectLst/>
              </a:rPr>
              <a:t> </a:t>
            </a:r>
            <a:r>
              <a:rPr lang="ru-RU" sz="2400" dirty="0" err="1">
                <a:solidFill>
                  <a:srgbClr val="002060"/>
                </a:solidFill>
                <a:effectLst/>
              </a:rPr>
              <a:t>құбылыстарды</a:t>
            </a:r>
            <a:r>
              <a:rPr lang="ru-RU" sz="2400" dirty="0">
                <a:solidFill>
                  <a:srgbClr val="002060"/>
                </a:solidFill>
                <a:effectLst/>
              </a:rPr>
              <a:t> </a:t>
            </a:r>
            <a:r>
              <a:rPr lang="ru-RU" sz="2400" dirty="0" err="1">
                <a:solidFill>
                  <a:srgbClr val="002060"/>
                </a:solidFill>
                <a:effectLst/>
              </a:rPr>
              <a:t>түсіндіру</a:t>
            </a:r>
            <a:r>
              <a:rPr lang="ru-RU" sz="2400" dirty="0">
                <a:solidFill>
                  <a:srgbClr val="002060"/>
                </a:solidFill>
                <a:effectLst/>
              </a:rPr>
              <a:t>, </a:t>
            </a:r>
            <a:r>
              <a:rPr lang="ru-RU" sz="2400" dirty="0" err="1">
                <a:solidFill>
                  <a:srgbClr val="002060"/>
                </a:solidFill>
                <a:effectLst/>
              </a:rPr>
              <a:t>сондай-ақ</a:t>
            </a:r>
            <a:r>
              <a:rPr lang="ru-RU" sz="2400" dirty="0">
                <a:solidFill>
                  <a:srgbClr val="002060"/>
                </a:solidFill>
                <a:effectLst/>
              </a:rPr>
              <a:t> </a:t>
            </a:r>
            <a:r>
              <a:rPr lang="en-US" sz="2400" dirty="0">
                <a:solidFill>
                  <a:srgbClr val="002060"/>
                </a:solidFill>
                <a:effectLst/>
              </a:rPr>
              <a:t>STEM-</a:t>
            </a:r>
            <a:r>
              <a:rPr lang="ru-RU" sz="2400" dirty="0" err="1">
                <a:solidFill>
                  <a:srgbClr val="002060"/>
                </a:solidFill>
                <a:effectLst/>
              </a:rPr>
              <a:t>ге</a:t>
            </a:r>
            <a:r>
              <a:rPr lang="ru-RU" sz="2400" dirty="0">
                <a:solidFill>
                  <a:srgbClr val="002060"/>
                </a:solidFill>
                <a:effectLst/>
              </a:rPr>
              <a:t> </a:t>
            </a:r>
            <a:r>
              <a:rPr lang="ru-RU" sz="2400" dirty="0" err="1">
                <a:solidFill>
                  <a:srgbClr val="002060"/>
                </a:solidFill>
                <a:effectLst/>
              </a:rPr>
              <a:t>қатысты</a:t>
            </a:r>
            <a:r>
              <a:rPr lang="ru-RU" sz="2400" dirty="0">
                <a:solidFill>
                  <a:srgbClr val="002060"/>
                </a:solidFill>
                <a:effectLst/>
              </a:rPr>
              <a:t> </a:t>
            </a:r>
            <a:r>
              <a:rPr lang="ru-RU" sz="2400" dirty="0" err="1">
                <a:solidFill>
                  <a:srgbClr val="002060"/>
                </a:solidFill>
                <a:effectLst/>
              </a:rPr>
              <a:t>дәлелді</a:t>
            </a:r>
            <a:r>
              <a:rPr lang="ru-RU" sz="2400" dirty="0">
                <a:solidFill>
                  <a:srgbClr val="002060"/>
                </a:solidFill>
                <a:effectLst/>
              </a:rPr>
              <a:t> </a:t>
            </a:r>
            <a:r>
              <a:rPr lang="ru-RU" sz="2400" dirty="0" err="1">
                <a:solidFill>
                  <a:srgbClr val="002060"/>
                </a:solidFill>
                <a:effectLst/>
              </a:rPr>
              <a:t>сұрақтарды</a:t>
            </a:r>
            <a:r>
              <a:rPr lang="ru-RU" sz="2400" dirty="0">
                <a:solidFill>
                  <a:srgbClr val="002060"/>
                </a:solidFill>
                <a:effectLst/>
              </a:rPr>
              <a:t> </a:t>
            </a:r>
            <a:r>
              <a:rPr lang="ru-RU" sz="2400" dirty="0" err="1">
                <a:solidFill>
                  <a:srgbClr val="002060"/>
                </a:solidFill>
                <a:effectLst/>
              </a:rPr>
              <a:t>шығару</a:t>
            </a:r>
            <a:r>
              <a:rPr lang="ru-RU" sz="2400" dirty="0">
                <a:solidFill>
                  <a:srgbClr val="002060"/>
                </a:solidFill>
                <a:effectLst/>
              </a:rPr>
              <a:t> </a:t>
            </a:r>
            <a:r>
              <a:rPr lang="ru-RU" sz="2400" dirty="0" err="1">
                <a:solidFill>
                  <a:srgbClr val="002060"/>
                </a:solidFill>
                <a:effectLst/>
              </a:rPr>
              <a:t>бойынша</a:t>
            </a:r>
            <a:r>
              <a:rPr lang="ru-RU" sz="2400" dirty="0">
                <a:solidFill>
                  <a:srgbClr val="002060"/>
                </a:solidFill>
                <a:effectLst/>
              </a:rPr>
              <a:t> </a:t>
            </a:r>
            <a:r>
              <a:rPr lang="ru-RU" sz="2400" dirty="0" err="1">
                <a:solidFill>
                  <a:srgbClr val="002060"/>
                </a:solidFill>
                <a:effectLst/>
              </a:rPr>
              <a:t>білім</a:t>
            </a:r>
            <a:r>
              <a:rPr lang="ru-RU" sz="2400" dirty="0">
                <a:solidFill>
                  <a:srgbClr val="002060"/>
                </a:solidFill>
                <a:effectLst/>
              </a:rPr>
              <a:t>, </a:t>
            </a:r>
            <a:r>
              <a:rPr lang="ru-RU" sz="2400" dirty="0" err="1">
                <a:solidFill>
                  <a:srgbClr val="002060"/>
                </a:solidFill>
                <a:effectLst/>
              </a:rPr>
              <a:t>білік</a:t>
            </a:r>
            <a:r>
              <a:rPr lang="ru-RU" sz="2400" dirty="0">
                <a:solidFill>
                  <a:srgbClr val="002060"/>
                </a:solidFill>
                <a:effectLst/>
              </a:rPr>
              <a:t> </a:t>
            </a:r>
            <a:r>
              <a:rPr lang="ru-RU" sz="2400" dirty="0" err="1">
                <a:solidFill>
                  <a:srgbClr val="002060"/>
                </a:solidFill>
                <a:effectLst/>
              </a:rPr>
              <a:t>және</a:t>
            </a:r>
            <a:r>
              <a:rPr lang="ru-RU" sz="2400" dirty="0">
                <a:solidFill>
                  <a:srgbClr val="002060"/>
                </a:solidFill>
                <a:effectLst/>
              </a:rPr>
              <a:t> </a:t>
            </a:r>
            <a:r>
              <a:rPr lang="ru-RU" sz="2400" dirty="0" err="1">
                <a:solidFill>
                  <a:srgbClr val="002060"/>
                </a:solidFill>
                <a:effectLst/>
              </a:rPr>
              <a:t>дағдылар</a:t>
            </a:r>
            <a:r>
              <a:rPr lang="ru-RU" sz="2400" dirty="0">
                <a:solidFill>
                  <a:srgbClr val="002060"/>
                </a:solidFill>
                <a:effectLst/>
              </a:rPr>
              <a:t>; </a:t>
            </a:r>
          </a:p>
          <a:p>
            <a:pPr marL="457200" indent="-457200">
              <a:buAutoNum type="arabicPeriod"/>
            </a:pPr>
            <a:r>
              <a:rPr lang="ru-RU" sz="2400" dirty="0">
                <a:solidFill>
                  <a:srgbClr val="002060"/>
                </a:solidFill>
                <a:effectLst/>
              </a:rPr>
              <a:t> </a:t>
            </a:r>
            <a:r>
              <a:rPr lang="en-US" sz="2400" dirty="0">
                <a:solidFill>
                  <a:srgbClr val="002060"/>
                </a:solidFill>
                <a:effectLst/>
              </a:rPr>
              <a:t>STEM </a:t>
            </a:r>
            <a:r>
              <a:rPr lang="ru-RU" sz="2400" dirty="0" err="1">
                <a:solidFill>
                  <a:srgbClr val="002060"/>
                </a:solidFill>
                <a:effectLst/>
              </a:rPr>
              <a:t>пәндерінің</a:t>
            </a:r>
            <a:r>
              <a:rPr lang="ru-RU" sz="2400" dirty="0">
                <a:solidFill>
                  <a:srgbClr val="002060"/>
                </a:solidFill>
                <a:effectLst/>
              </a:rPr>
              <a:t> </a:t>
            </a:r>
            <a:r>
              <a:rPr lang="ru-RU" sz="2400" dirty="0" err="1">
                <a:solidFill>
                  <a:srgbClr val="002060"/>
                </a:solidFill>
                <a:effectLst/>
              </a:rPr>
              <a:t>ерекшеліктерін</a:t>
            </a:r>
            <a:r>
              <a:rPr lang="ru-RU" sz="2400" dirty="0">
                <a:solidFill>
                  <a:srgbClr val="002060"/>
                </a:solidFill>
                <a:effectLst/>
              </a:rPr>
              <a:t> </a:t>
            </a:r>
            <a:r>
              <a:rPr lang="ru-RU" sz="2400" dirty="0" err="1">
                <a:solidFill>
                  <a:srgbClr val="002060"/>
                </a:solidFill>
                <a:effectLst/>
              </a:rPr>
              <a:t>адамзат</a:t>
            </a:r>
            <a:r>
              <a:rPr lang="ru-RU" sz="2400" dirty="0">
                <a:solidFill>
                  <a:srgbClr val="002060"/>
                </a:solidFill>
                <a:effectLst/>
              </a:rPr>
              <a:t> </a:t>
            </a:r>
            <a:r>
              <a:rPr lang="ru-RU" sz="2400" dirty="0" err="1">
                <a:solidFill>
                  <a:srgbClr val="002060"/>
                </a:solidFill>
                <a:effectLst/>
              </a:rPr>
              <a:t>білімінің</a:t>
            </a:r>
            <a:r>
              <a:rPr lang="ru-RU" sz="2400" dirty="0">
                <a:solidFill>
                  <a:srgbClr val="002060"/>
                </a:solidFill>
                <a:effectLst/>
              </a:rPr>
              <a:t>, </a:t>
            </a:r>
            <a:r>
              <a:rPr lang="ru-RU" sz="2400" dirty="0" err="1">
                <a:solidFill>
                  <a:srgbClr val="002060"/>
                </a:solidFill>
                <a:effectLst/>
              </a:rPr>
              <a:t>зерттеуінің</a:t>
            </a:r>
            <a:r>
              <a:rPr lang="ru-RU" sz="2400" dirty="0">
                <a:solidFill>
                  <a:srgbClr val="002060"/>
                </a:solidFill>
                <a:effectLst/>
              </a:rPr>
              <a:t> </a:t>
            </a:r>
            <a:r>
              <a:rPr lang="ru-RU" sz="2400" dirty="0" err="1">
                <a:solidFill>
                  <a:srgbClr val="002060"/>
                </a:solidFill>
                <a:effectLst/>
              </a:rPr>
              <a:t>және</a:t>
            </a:r>
            <a:r>
              <a:rPr lang="ru-RU" sz="2400" dirty="0">
                <a:solidFill>
                  <a:srgbClr val="002060"/>
                </a:solidFill>
                <a:effectLst/>
              </a:rPr>
              <a:t> </a:t>
            </a:r>
            <a:r>
              <a:rPr lang="ru-RU" sz="2400" dirty="0" err="1">
                <a:solidFill>
                  <a:srgbClr val="002060"/>
                </a:solidFill>
                <a:effectLst/>
              </a:rPr>
              <a:t>дизайнының</a:t>
            </a:r>
            <a:r>
              <a:rPr lang="ru-RU" sz="2400" dirty="0">
                <a:solidFill>
                  <a:srgbClr val="002060"/>
                </a:solidFill>
                <a:effectLst/>
              </a:rPr>
              <a:t> </a:t>
            </a:r>
            <a:r>
              <a:rPr lang="ru-RU" sz="2400" dirty="0" err="1">
                <a:solidFill>
                  <a:srgbClr val="002060"/>
                </a:solidFill>
                <a:effectLst/>
              </a:rPr>
              <a:t>бір</a:t>
            </a:r>
            <a:r>
              <a:rPr lang="ru-RU" sz="2400" dirty="0">
                <a:solidFill>
                  <a:srgbClr val="002060"/>
                </a:solidFill>
                <a:effectLst/>
              </a:rPr>
              <a:t> </a:t>
            </a:r>
            <a:r>
              <a:rPr lang="ru-RU" sz="2400" dirty="0" err="1">
                <a:solidFill>
                  <a:srgbClr val="002060"/>
                </a:solidFill>
                <a:effectLst/>
              </a:rPr>
              <a:t>түрі</a:t>
            </a:r>
            <a:r>
              <a:rPr lang="ru-RU" sz="2400" dirty="0">
                <a:solidFill>
                  <a:srgbClr val="002060"/>
                </a:solidFill>
                <a:effectLst/>
              </a:rPr>
              <a:t> </a:t>
            </a:r>
            <a:r>
              <a:rPr lang="ru-RU" sz="2400" dirty="0" err="1">
                <a:solidFill>
                  <a:srgbClr val="002060"/>
                </a:solidFill>
                <a:effectLst/>
              </a:rPr>
              <a:t>ретінде</a:t>
            </a:r>
            <a:r>
              <a:rPr lang="ru-RU" sz="2400" dirty="0">
                <a:solidFill>
                  <a:srgbClr val="002060"/>
                </a:solidFill>
                <a:effectLst/>
              </a:rPr>
              <a:t> </a:t>
            </a:r>
            <a:r>
              <a:rPr lang="ru-RU" sz="2400" dirty="0" err="1">
                <a:solidFill>
                  <a:srgbClr val="002060"/>
                </a:solidFill>
                <a:effectLst/>
              </a:rPr>
              <a:t>түсіну</a:t>
            </a:r>
            <a:r>
              <a:rPr lang="ru-RU" sz="2400" dirty="0">
                <a:solidFill>
                  <a:srgbClr val="002060"/>
                </a:solidFill>
                <a:effectLst/>
              </a:rPr>
              <a:t>; </a:t>
            </a:r>
          </a:p>
          <a:p>
            <a:pPr marL="457200" indent="-457200">
              <a:buAutoNum type="arabicPeriod"/>
            </a:pPr>
            <a:r>
              <a:rPr lang="en-US" sz="2400" dirty="0">
                <a:solidFill>
                  <a:srgbClr val="002060"/>
                </a:solidFill>
                <a:effectLst/>
              </a:rPr>
              <a:t>STEM </a:t>
            </a:r>
            <a:r>
              <a:rPr lang="ru-RU" sz="2400" dirty="0" err="1">
                <a:solidFill>
                  <a:srgbClr val="002060"/>
                </a:solidFill>
                <a:effectLst/>
              </a:rPr>
              <a:t>пәндері</a:t>
            </a:r>
            <a:r>
              <a:rPr lang="ru-RU" sz="2400" dirty="0">
                <a:solidFill>
                  <a:srgbClr val="002060"/>
                </a:solidFill>
                <a:effectLst/>
              </a:rPr>
              <a:t> </a:t>
            </a:r>
            <a:r>
              <a:rPr lang="ru-RU" sz="2400" dirty="0" err="1">
                <a:solidFill>
                  <a:srgbClr val="002060"/>
                </a:solidFill>
                <a:effectLst/>
              </a:rPr>
              <a:t>біздің</a:t>
            </a:r>
            <a:r>
              <a:rPr lang="ru-RU" sz="2400" dirty="0">
                <a:solidFill>
                  <a:srgbClr val="002060"/>
                </a:solidFill>
                <a:effectLst/>
              </a:rPr>
              <a:t> </a:t>
            </a:r>
            <a:r>
              <a:rPr lang="ru-RU" sz="2400" dirty="0" err="1">
                <a:solidFill>
                  <a:srgbClr val="002060"/>
                </a:solidFill>
                <a:effectLst/>
              </a:rPr>
              <a:t>материалдық</a:t>
            </a:r>
            <a:r>
              <a:rPr lang="ru-RU" sz="2400" dirty="0">
                <a:solidFill>
                  <a:srgbClr val="002060"/>
                </a:solidFill>
                <a:effectLst/>
              </a:rPr>
              <a:t>, </a:t>
            </a:r>
            <a:r>
              <a:rPr lang="ru-RU" sz="2400" dirty="0" err="1">
                <a:solidFill>
                  <a:srgbClr val="002060"/>
                </a:solidFill>
                <a:effectLst/>
              </a:rPr>
              <a:t>интеллектуалды</a:t>
            </a:r>
            <a:r>
              <a:rPr lang="ru-RU" sz="2400" dirty="0">
                <a:solidFill>
                  <a:srgbClr val="002060"/>
                </a:solidFill>
                <a:effectLst/>
              </a:rPr>
              <a:t> </a:t>
            </a:r>
            <a:r>
              <a:rPr lang="ru-RU" sz="2400" dirty="0" err="1">
                <a:solidFill>
                  <a:srgbClr val="002060"/>
                </a:solidFill>
                <a:effectLst/>
              </a:rPr>
              <a:t>және</a:t>
            </a:r>
            <a:r>
              <a:rPr lang="ru-RU" sz="2400" dirty="0">
                <a:solidFill>
                  <a:srgbClr val="002060"/>
                </a:solidFill>
                <a:effectLst/>
              </a:rPr>
              <a:t> </a:t>
            </a:r>
            <a:r>
              <a:rPr lang="ru-RU" sz="2400" dirty="0" err="1">
                <a:solidFill>
                  <a:srgbClr val="002060"/>
                </a:solidFill>
                <a:effectLst/>
              </a:rPr>
              <a:t>мәдени</a:t>
            </a:r>
            <a:r>
              <a:rPr lang="ru-RU" sz="2400" dirty="0">
                <a:solidFill>
                  <a:srgbClr val="002060"/>
                </a:solidFill>
                <a:effectLst/>
              </a:rPr>
              <a:t> </a:t>
            </a:r>
            <a:r>
              <a:rPr lang="ru-RU" sz="2400" dirty="0" err="1">
                <a:solidFill>
                  <a:srgbClr val="002060"/>
                </a:solidFill>
                <a:effectLst/>
              </a:rPr>
              <a:t>ортамызды</a:t>
            </a:r>
            <a:r>
              <a:rPr lang="ru-RU" sz="2400" dirty="0">
                <a:solidFill>
                  <a:srgbClr val="002060"/>
                </a:solidFill>
                <a:effectLst/>
              </a:rPr>
              <a:t> </a:t>
            </a:r>
            <a:r>
              <a:rPr lang="ru-RU" sz="2400" dirty="0" err="1">
                <a:solidFill>
                  <a:srgbClr val="002060"/>
                </a:solidFill>
                <a:effectLst/>
              </a:rPr>
              <a:t>қалай</a:t>
            </a:r>
            <a:r>
              <a:rPr lang="ru-RU" sz="2400" dirty="0">
                <a:solidFill>
                  <a:srgbClr val="002060"/>
                </a:solidFill>
                <a:effectLst/>
              </a:rPr>
              <a:t> </a:t>
            </a:r>
            <a:r>
              <a:rPr lang="ru-RU" sz="2400" dirty="0" err="1">
                <a:solidFill>
                  <a:srgbClr val="002060"/>
                </a:solidFill>
                <a:effectLst/>
              </a:rPr>
              <a:t>қалыптастыратынын</a:t>
            </a:r>
            <a:r>
              <a:rPr lang="ru-RU" sz="2400" dirty="0">
                <a:solidFill>
                  <a:srgbClr val="002060"/>
                </a:solidFill>
                <a:effectLst/>
              </a:rPr>
              <a:t> </a:t>
            </a:r>
            <a:r>
              <a:rPr lang="ru-RU" sz="2400" dirty="0" err="1">
                <a:solidFill>
                  <a:srgbClr val="002060"/>
                </a:solidFill>
                <a:effectLst/>
              </a:rPr>
              <a:t>түсіну</a:t>
            </a:r>
            <a:r>
              <a:rPr lang="ru-RU" sz="2400" dirty="0">
                <a:solidFill>
                  <a:srgbClr val="002060"/>
                </a:solidFill>
                <a:effectLst/>
              </a:rPr>
              <a:t>; </a:t>
            </a:r>
          </a:p>
          <a:p>
            <a:pPr marL="457200" indent="-457200">
              <a:buAutoNum type="arabicPeriod"/>
            </a:pPr>
            <a:r>
              <a:rPr lang="en-US" sz="2400" dirty="0">
                <a:solidFill>
                  <a:srgbClr val="002060"/>
                </a:solidFill>
                <a:effectLst/>
              </a:rPr>
              <a:t>STEM-</a:t>
            </a:r>
            <a:r>
              <a:rPr lang="ru-RU" sz="2400" dirty="0" err="1">
                <a:solidFill>
                  <a:srgbClr val="002060"/>
                </a:solidFill>
                <a:effectLst/>
              </a:rPr>
              <a:t>ге</a:t>
            </a:r>
            <a:r>
              <a:rPr lang="ru-RU" sz="2400" dirty="0">
                <a:solidFill>
                  <a:srgbClr val="002060"/>
                </a:solidFill>
                <a:effectLst/>
              </a:rPr>
              <a:t> </a:t>
            </a:r>
            <a:r>
              <a:rPr lang="ru-RU" sz="2400" dirty="0" err="1">
                <a:solidFill>
                  <a:srgbClr val="002060"/>
                </a:solidFill>
                <a:effectLst/>
              </a:rPr>
              <a:t>қатысты</a:t>
            </a:r>
            <a:r>
              <a:rPr lang="ru-RU" sz="2400" dirty="0">
                <a:solidFill>
                  <a:srgbClr val="002060"/>
                </a:solidFill>
                <a:effectLst/>
              </a:rPr>
              <a:t> </a:t>
            </a:r>
            <a:r>
              <a:rPr lang="ru-RU" sz="2400" dirty="0" err="1">
                <a:solidFill>
                  <a:srgbClr val="002060"/>
                </a:solidFill>
                <a:effectLst/>
              </a:rPr>
              <a:t>мәселелерге</a:t>
            </a:r>
            <a:r>
              <a:rPr lang="ru-RU" sz="2400" dirty="0">
                <a:solidFill>
                  <a:srgbClr val="002060"/>
                </a:solidFill>
                <a:effectLst/>
              </a:rPr>
              <a:t>, </a:t>
            </a:r>
            <a:r>
              <a:rPr lang="ru-RU" sz="2400" dirty="0" err="1">
                <a:solidFill>
                  <a:srgbClr val="002060"/>
                </a:solidFill>
                <a:effectLst/>
              </a:rPr>
              <a:t>соның</a:t>
            </a:r>
            <a:r>
              <a:rPr lang="ru-RU" sz="2400" dirty="0">
                <a:solidFill>
                  <a:srgbClr val="002060"/>
                </a:solidFill>
                <a:effectLst/>
              </a:rPr>
              <a:t> </a:t>
            </a:r>
            <a:r>
              <a:rPr lang="ru-RU" sz="2400" dirty="0" err="1">
                <a:solidFill>
                  <a:srgbClr val="002060"/>
                </a:solidFill>
                <a:effectLst/>
              </a:rPr>
              <a:t>ішінде</a:t>
            </a:r>
            <a:r>
              <a:rPr lang="ru-RU" sz="2400" dirty="0">
                <a:solidFill>
                  <a:srgbClr val="002060"/>
                </a:solidFill>
                <a:effectLst/>
              </a:rPr>
              <a:t> </a:t>
            </a:r>
            <a:r>
              <a:rPr lang="ru-RU" sz="2400" dirty="0" err="1">
                <a:solidFill>
                  <a:srgbClr val="002060"/>
                </a:solidFill>
                <a:effectLst/>
              </a:rPr>
              <a:t>ғылым</a:t>
            </a:r>
            <a:r>
              <a:rPr lang="ru-RU" sz="2400" dirty="0">
                <a:solidFill>
                  <a:srgbClr val="002060"/>
                </a:solidFill>
                <a:effectLst/>
              </a:rPr>
              <a:t>, технология, инженерия </a:t>
            </a:r>
            <a:r>
              <a:rPr lang="ru-RU" sz="2400" dirty="0" err="1">
                <a:solidFill>
                  <a:srgbClr val="002060"/>
                </a:solidFill>
                <a:effectLst/>
              </a:rPr>
              <a:t>және</a:t>
            </a:r>
            <a:r>
              <a:rPr lang="ru-RU" sz="2400" dirty="0">
                <a:solidFill>
                  <a:srgbClr val="002060"/>
                </a:solidFill>
                <a:effectLst/>
              </a:rPr>
              <a:t> математика </a:t>
            </a:r>
            <a:r>
              <a:rPr lang="ru-RU" sz="2400" dirty="0" err="1">
                <a:solidFill>
                  <a:srgbClr val="002060"/>
                </a:solidFill>
                <a:effectLst/>
              </a:rPr>
              <a:t>идеяларына</a:t>
            </a:r>
            <a:r>
              <a:rPr lang="ru-RU" sz="2400" dirty="0">
                <a:solidFill>
                  <a:srgbClr val="002060"/>
                </a:solidFill>
                <a:effectLst/>
              </a:rPr>
              <a:t> </a:t>
            </a:r>
            <a:r>
              <a:rPr lang="ru-RU" sz="2400" dirty="0" err="1">
                <a:solidFill>
                  <a:srgbClr val="002060"/>
                </a:solidFill>
                <a:effectLst/>
              </a:rPr>
              <a:t>сындарлы</a:t>
            </a:r>
            <a:r>
              <a:rPr lang="ru-RU" sz="2400" dirty="0">
                <a:solidFill>
                  <a:srgbClr val="002060"/>
                </a:solidFill>
                <a:effectLst/>
              </a:rPr>
              <a:t>, </a:t>
            </a:r>
            <a:r>
              <a:rPr lang="ru-RU" sz="2400" dirty="0" err="1">
                <a:solidFill>
                  <a:srgbClr val="002060"/>
                </a:solidFill>
                <a:effectLst/>
              </a:rPr>
              <a:t>қызығушылық</a:t>
            </a:r>
            <a:r>
              <a:rPr lang="ru-RU" sz="2400" dirty="0">
                <a:solidFill>
                  <a:srgbClr val="002060"/>
                </a:solidFill>
                <a:effectLst/>
              </a:rPr>
              <a:t> </a:t>
            </a:r>
            <a:r>
              <a:rPr lang="ru-RU" sz="2400" dirty="0" err="1">
                <a:solidFill>
                  <a:srgbClr val="002060"/>
                </a:solidFill>
                <a:effectLst/>
              </a:rPr>
              <a:t>танытатын</a:t>
            </a:r>
            <a:r>
              <a:rPr lang="ru-RU" sz="2400" dirty="0">
                <a:solidFill>
                  <a:srgbClr val="002060"/>
                </a:solidFill>
                <a:effectLst/>
              </a:rPr>
              <a:t> </a:t>
            </a:r>
            <a:r>
              <a:rPr lang="ru-RU" sz="2400" dirty="0" err="1">
                <a:solidFill>
                  <a:srgbClr val="002060"/>
                </a:solidFill>
                <a:effectLst/>
              </a:rPr>
              <a:t>және</a:t>
            </a:r>
            <a:r>
              <a:rPr lang="ru-RU" sz="2400" dirty="0">
                <a:solidFill>
                  <a:srgbClr val="002060"/>
                </a:solidFill>
                <a:effectLst/>
              </a:rPr>
              <a:t> </a:t>
            </a:r>
            <a:r>
              <a:rPr lang="ru-RU" sz="2400" dirty="0" err="1">
                <a:solidFill>
                  <a:srgbClr val="002060"/>
                </a:solidFill>
                <a:effectLst/>
              </a:rPr>
              <a:t>рефлексивті</a:t>
            </a:r>
            <a:r>
              <a:rPr lang="ru-RU" sz="2400" dirty="0">
                <a:solidFill>
                  <a:srgbClr val="002060"/>
                </a:solidFill>
                <a:effectLst/>
              </a:rPr>
              <a:t> </a:t>
            </a:r>
            <a:r>
              <a:rPr lang="ru-RU" sz="2400" dirty="0" err="1">
                <a:solidFill>
                  <a:srgbClr val="002060"/>
                </a:solidFill>
                <a:effectLst/>
              </a:rPr>
              <a:t>азамат</a:t>
            </a:r>
            <a:r>
              <a:rPr lang="ru-RU" sz="2400" dirty="0">
                <a:solidFill>
                  <a:srgbClr val="002060"/>
                </a:solidFill>
                <a:effectLst/>
              </a:rPr>
              <a:t> </a:t>
            </a:r>
            <a:r>
              <a:rPr lang="ru-RU" sz="2400" dirty="0" err="1">
                <a:solidFill>
                  <a:srgbClr val="002060"/>
                </a:solidFill>
                <a:effectLst/>
              </a:rPr>
              <a:t>ретінде</a:t>
            </a:r>
            <a:r>
              <a:rPr lang="ru-RU" sz="2400" dirty="0">
                <a:solidFill>
                  <a:srgbClr val="002060"/>
                </a:solidFill>
                <a:effectLst/>
              </a:rPr>
              <a:t> </a:t>
            </a:r>
            <a:r>
              <a:rPr lang="ru-RU" sz="2400" dirty="0" err="1">
                <a:solidFill>
                  <a:srgbClr val="002060"/>
                </a:solidFill>
                <a:effectLst/>
              </a:rPr>
              <a:t>қатысуға</a:t>
            </a:r>
            <a:r>
              <a:rPr lang="ru-RU" sz="2400" dirty="0">
                <a:solidFill>
                  <a:srgbClr val="002060"/>
                </a:solidFill>
                <a:effectLst/>
              </a:rPr>
              <a:t> </a:t>
            </a:r>
            <a:r>
              <a:rPr lang="ru-RU" sz="2400" dirty="0" err="1">
                <a:solidFill>
                  <a:srgbClr val="002060"/>
                </a:solidFill>
                <a:effectLst/>
              </a:rPr>
              <a:t>дайын</a:t>
            </a:r>
            <a:r>
              <a:rPr lang="ru-RU" sz="2400" dirty="0">
                <a:solidFill>
                  <a:srgbClr val="002060"/>
                </a:solidFill>
                <a:effectLst/>
              </a:rPr>
              <a:t> болу.</a:t>
            </a:r>
            <a:endParaRPr lang="ru-RU" sz="2400" dirty="0">
              <a:solidFill>
                <a:srgbClr val="002060"/>
              </a:solidFill>
            </a:endParaRPr>
          </a:p>
        </p:txBody>
      </p:sp>
    </p:spTree>
    <p:extLst>
      <p:ext uri="{BB962C8B-B14F-4D97-AF65-F5344CB8AC3E}">
        <p14:creationId xmlns:p14="http://schemas.microsoft.com/office/powerpoint/2010/main" val="18683052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D34BF18-C80B-4201-A452-8F92F5DB3E3D}"/>
              </a:ext>
            </a:extLst>
          </p:cNvPr>
          <p:cNvSpPr txBox="1"/>
          <p:nvPr/>
        </p:nvSpPr>
        <p:spPr>
          <a:xfrm>
            <a:off x="1127448" y="2501054"/>
            <a:ext cx="10153128" cy="1653594"/>
          </a:xfrm>
          <a:prstGeom prst="rect">
            <a:avLst/>
          </a:prstGeom>
          <a:noFill/>
        </p:spPr>
        <p:txBody>
          <a:bodyPr wrap="square">
            <a:spAutoFit/>
          </a:bodyPr>
          <a:lstStyle/>
          <a:p>
            <a:pPr>
              <a:lnSpc>
                <a:spcPct val="107000"/>
              </a:lnSpc>
              <a:spcAft>
                <a:spcPts val="800"/>
              </a:spcAft>
            </a:pPr>
            <a:r>
              <a:rPr lang="kk-KZ" sz="2400"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Мектептегі STEM рөлі – «Технология», «Робототехника» және «Информатика» пәндерінің инновациялық әлеуетін біріктіру, талаптарды ескере отырып, жаратылыстану-математикалық цикл пәндерінің мазмұнын жаңарту, инженерлік-технологиялық білім беру және </a:t>
            </a:r>
            <a:r>
              <a:rPr lang="kk-KZ" sz="2400" kern="100"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цифрландыру</a:t>
            </a:r>
            <a:r>
              <a:rPr lang="kk-KZ" sz="2400"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процесі.</a:t>
            </a:r>
            <a:endPar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933645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9A4BC14-99AD-4505-8F9A-77799DE8E13D}"/>
              </a:ext>
            </a:extLst>
          </p:cNvPr>
          <p:cNvSpPr txBox="1"/>
          <p:nvPr/>
        </p:nvSpPr>
        <p:spPr>
          <a:xfrm>
            <a:off x="983432" y="823928"/>
            <a:ext cx="9937104" cy="3834639"/>
          </a:xfrm>
          <a:prstGeom prst="rect">
            <a:avLst/>
          </a:prstGeom>
          <a:noFill/>
        </p:spPr>
        <p:txBody>
          <a:bodyPr wrap="square">
            <a:spAutoFit/>
          </a:bodyPr>
          <a:lstStyle/>
          <a:p>
            <a:pPr>
              <a:lnSpc>
                <a:spcPct val="107000"/>
              </a:lnSpc>
              <a:spcAft>
                <a:spcPts val="800"/>
              </a:spcAft>
            </a:pPr>
            <a:r>
              <a:rPr lang="kk-KZ" sz="2400"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Бастауыш мектептегі WEDO2.0 конструкторы сияқты робототехника жинақтары негізгі бағдарламалау және алгоритмдеу дағдыларын дамытады, балаларды жобалау мен модельдеуге, топта жұмыс істеу дағдыларына үйретеді және олардың көзқарастарын дәлелдейді. </a:t>
            </a:r>
          </a:p>
          <a:p>
            <a:pPr>
              <a:lnSpc>
                <a:spcPct val="107000"/>
              </a:lnSpc>
              <a:spcAft>
                <a:spcPts val="800"/>
              </a:spcAft>
            </a:pPr>
            <a:endParaRPr lang="kk-KZ" sz="24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kk-KZ" sz="2400"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Барған сайын күрделі роботтық жинақтармен біртіндеп жұмыс істей отырып, роботтарды басқаруға арналған өз үлгілері мен бағдарламаларын жасай отырып, оқушылар бағдарламалау дағдыларын дамытады және үнемі жаңалықтар ашады.</a:t>
            </a:r>
            <a:endPar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37494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C8468C9-3171-43BB-8C47-84B0A570C0A8}"/>
              </a:ext>
            </a:extLst>
          </p:cNvPr>
          <p:cNvSpPr txBox="1"/>
          <p:nvPr/>
        </p:nvSpPr>
        <p:spPr>
          <a:xfrm>
            <a:off x="1271464" y="338202"/>
            <a:ext cx="7870179" cy="4247317"/>
          </a:xfrm>
          <a:prstGeom prst="rect">
            <a:avLst/>
          </a:prstGeom>
          <a:noFill/>
        </p:spPr>
        <p:txBody>
          <a:bodyPr wrap="square">
            <a:spAutoFit/>
          </a:bodyPr>
          <a:lstStyle/>
          <a:p>
            <a:r>
              <a:rPr lang="ru-RU" sz="1800" b="0" i="1" dirty="0">
                <a:solidFill>
                  <a:srgbClr val="000000"/>
                </a:solidFill>
                <a:effectLst/>
                <a:latin typeface="TimesNewRomanPS-ItalicMT"/>
              </a:rPr>
              <a:t>STEM-подход — один из прорывных инструментов трансформации</a:t>
            </a:r>
            <a:br>
              <a:rPr lang="ru-RU" sz="1800" b="0" i="1" dirty="0">
                <a:solidFill>
                  <a:srgbClr val="000000"/>
                </a:solidFill>
                <a:effectLst/>
                <a:latin typeface="TimesNewRomanPS-ItalicMT"/>
              </a:rPr>
            </a:br>
            <a:r>
              <a:rPr lang="ru-RU" sz="1800" b="0" i="1" dirty="0">
                <a:solidFill>
                  <a:srgbClr val="000000"/>
                </a:solidFill>
                <a:effectLst/>
                <a:latin typeface="TimesNewRomanPS-ItalicMT"/>
              </a:rPr>
              <a:t>образования. Множество государственных и частных учебных учреждений</a:t>
            </a:r>
            <a:br>
              <a:rPr lang="ru-RU" sz="1800" b="0" i="1" dirty="0">
                <a:solidFill>
                  <a:srgbClr val="000000"/>
                </a:solidFill>
                <a:effectLst/>
                <a:latin typeface="TimesNewRomanPS-ItalicMT"/>
              </a:rPr>
            </a:br>
            <a:r>
              <a:rPr lang="ru-RU" sz="1800" b="0" i="1" dirty="0">
                <a:solidFill>
                  <a:srgbClr val="000000"/>
                </a:solidFill>
                <a:effectLst/>
                <a:latin typeface="TimesNewRomanPS-ItalicMT"/>
              </a:rPr>
              <a:t>берут эту концепцию на вооружение, а сама она соответствует</a:t>
            </a:r>
            <a:br>
              <a:rPr lang="ru-RU" sz="1800" b="0" i="1" dirty="0">
                <a:solidFill>
                  <a:srgbClr val="000000"/>
                </a:solidFill>
                <a:effectLst/>
                <a:latin typeface="TimesNewRomanPS-ItalicMT"/>
              </a:rPr>
            </a:br>
            <a:r>
              <a:rPr lang="ru-RU" sz="1800" b="0" i="1" dirty="0">
                <a:solidFill>
                  <a:srgbClr val="000000"/>
                </a:solidFill>
                <a:effectLst/>
                <a:latin typeface="TimesNewRomanPS-ItalicMT"/>
              </a:rPr>
              <a:t>образовательным стандартам. STEAM — естественное развитие STEM подхода, сочетающее технологии и гуманитарные дисциплины.</a:t>
            </a:r>
            <a:br>
              <a:rPr lang="ru-RU" sz="1800" b="0" i="1" dirty="0">
                <a:solidFill>
                  <a:srgbClr val="000000"/>
                </a:solidFill>
                <a:effectLst/>
                <a:latin typeface="TimesNewRomanPS-ItalicMT"/>
              </a:rPr>
            </a:br>
            <a:endParaRPr lang="ru-RU" sz="1800" b="0" i="1" dirty="0">
              <a:solidFill>
                <a:srgbClr val="000000"/>
              </a:solidFill>
              <a:effectLst/>
              <a:latin typeface="TimesNewRomanPS-ItalicMT"/>
            </a:endParaRPr>
          </a:p>
          <a:p>
            <a:r>
              <a:rPr lang="ru-RU" sz="1800" b="0" i="0" dirty="0">
                <a:solidFill>
                  <a:srgbClr val="000000"/>
                </a:solidFill>
                <a:effectLst/>
                <a:latin typeface="TimesNewRomanPSMT"/>
              </a:rPr>
              <a:t>STEM-подход-это не просто метод обучения, это способ мышления. В</a:t>
            </a:r>
            <a:br>
              <a:rPr lang="ru-RU" sz="1800" b="0" i="0" dirty="0">
                <a:solidFill>
                  <a:srgbClr val="000000"/>
                </a:solidFill>
                <a:effectLst/>
                <a:latin typeface="TimesNewRomanPSMT"/>
              </a:rPr>
            </a:br>
            <a:r>
              <a:rPr lang="ru-RU" sz="1800" b="0" i="0" dirty="0">
                <a:solidFill>
                  <a:srgbClr val="000000"/>
                </a:solidFill>
                <a:effectLst/>
                <a:latin typeface="TimesNewRomanPSMT"/>
              </a:rPr>
              <a:t>образовательной среде STEM дети не только получают знания, но и учатся их</a:t>
            </a:r>
            <a:br>
              <a:rPr lang="ru-RU" sz="1800" b="0" i="0" dirty="0">
                <a:solidFill>
                  <a:srgbClr val="000000"/>
                </a:solidFill>
                <a:effectLst/>
                <a:latin typeface="TimesNewRomanPSMT"/>
              </a:rPr>
            </a:br>
            <a:r>
              <a:rPr lang="ru-RU" sz="1800" b="0" i="0" dirty="0">
                <a:solidFill>
                  <a:srgbClr val="000000"/>
                </a:solidFill>
                <a:effectLst/>
                <a:latin typeface="TimesNewRomanPSMT"/>
              </a:rPr>
              <a:t>использовать. </a:t>
            </a:r>
          </a:p>
          <a:p>
            <a:endParaRPr lang="ru-RU" dirty="0">
              <a:solidFill>
                <a:srgbClr val="000000"/>
              </a:solidFill>
              <a:latin typeface="TimesNewRomanPSMT"/>
            </a:endParaRPr>
          </a:p>
          <a:p>
            <a:r>
              <a:rPr lang="ru-RU" sz="1800" b="0" i="0" dirty="0">
                <a:solidFill>
                  <a:srgbClr val="000000"/>
                </a:solidFill>
                <a:effectLst/>
                <a:latin typeface="TimesNewRomanPSMT"/>
              </a:rPr>
              <a:t>Поэтому, когда они растут и сталкиваются с проблемами в жизни, будь то загрязнение окружающей среды или глобальное изменение климата, они понимают, что такие сложные проблемы могут быть решены только путем</a:t>
            </a:r>
            <a:br>
              <a:rPr lang="ru-RU" sz="1800" b="0" i="0" dirty="0">
                <a:solidFill>
                  <a:srgbClr val="000000"/>
                </a:solidFill>
                <a:effectLst/>
                <a:latin typeface="TimesNewRomanPSMT"/>
              </a:rPr>
            </a:br>
            <a:r>
              <a:rPr lang="ru-RU" sz="1800" b="0" i="0" dirty="0">
                <a:solidFill>
                  <a:srgbClr val="000000"/>
                </a:solidFill>
                <a:effectLst/>
                <a:latin typeface="TimesNewRomanPSMT"/>
              </a:rPr>
              <a:t>совместной работы, опираясь на знания в различных областях. </a:t>
            </a:r>
            <a:br>
              <a:rPr lang="ru-RU" dirty="0"/>
            </a:br>
            <a:endParaRPr lang="ru-RU" dirty="0"/>
          </a:p>
        </p:txBody>
      </p:sp>
    </p:spTree>
    <p:extLst>
      <p:ext uri="{BB962C8B-B14F-4D97-AF65-F5344CB8AC3E}">
        <p14:creationId xmlns:p14="http://schemas.microsoft.com/office/powerpoint/2010/main" val="16942810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61FAC27-3E28-4C50-B2FC-C0BAB1C03EBF}"/>
              </a:ext>
            </a:extLst>
          </p:cNvPr>
          <p:cNvSpPr txBox="1"/>
          <p:nvPr/>
        </p:nvSpPr>
        <p:spPr>
          <a:xfrm>
            <a:off x="1055440" y="908720"/>
            <a:ext cx="9649072" cy="1569660"/>
          </a:xfrm>
          <a:prstGeom prst="rect">
            <a:avLst/>
          </a:prstGeom>
          <a:noFill/>
        </p:spPr>
        <p:txBody>
          <a:bodyPr wrap="square">
            <a:spAutoFit/>
          </a:bodyPr>
          <a:lstStyle/>
          <a:p>
            <a:r>
              <a:rPr lang="ru-RU" sz="2400" dirty="0">
                <a:solidFill>
                  <a:srgbClr val="002060"/>
                </a:solidFill>
              </a:rPr>
              <a:t>STEM – </a:t>
            </a:r>
            <a:r>
              <a:rPr lang="ru-RU" sz="2400" dirty="0" err="1">
                <a:solidFill>
                  <a:srgbClr val="002060"/>
                </a:solidFill>
              </a:rPr>
              <a:t>бұл</a:t>
            </a:r>
            <a:r>
              <a:rPr lang="ru-RU" sz="2400" dirty="0">
                <a:solidFill>
                  <a:srgbClr val="002060"/>
                </a:solidFill>
              </a:rPr>
              <a:t> </a:t>
            </a:r>
            <a:r>
              <a:rPr lang="ru-RU" sz="2400" dirty="0" err="1">
                <a:solidFill>
                  <a:srgbClr val="002060"/>
                </a:solidFill>
              </a:rPr>
              <a:t>ғылымның</a:t>
            </a:r>
            <a:r>
              <a:rPr lang="ru-RU" sz="2400" dirty="0">
                <a:solidFill>
                  <a:srgbClr val="002060"/>
                </a:solidFill>
              </a:rPr>
              <a:t>, </a:t>
            </a:r>
            <a:r>
              <a:rPr lang="ru-RU" sz="2400" dirty="0" err="1">
                <a:solidFill>
                  <a:srgbClr val="002060"/>
                </a:solidFill>
              </a:rPr>
              <a:t>технологияның</a:t>
            </a:r>
            <a:r>
              <a:rPr lang="ru-RU" sz="2400" dirty="0">
                <a:solidFill>
                  <a:srgbClr val="002060"/>
                </a:solidFill>
              </a:rPr>
              <a:t>, </a:t>
            </a:r>
            <a:r>
              <a:rPr lang="ru-RU" sz="2400" dirty="0" err="1">
                <a:solidFill>
                  <a:srgbClr val="002060"/>
                </a:solidFill>
              </a:rPr>
              <a:t>техниканың</a:t>
            </a:r>
            <a:r>
              <a:rPr lang="ru-RU" sz="2400" dirty="0">
                <a:solidFill>
                  <a:srgbClr val="002060"/>
                </a:solidFill>
              </a:rPr>
              <a:t> </a:t>
            </a:r>
            <a:r>
              <a:rPr lang="ru-RU" sz="2400" dirty="0" err="1">
                <a:solidFill>
                  <a:srgbClr val="002060"/>
                </a:solidFill>
              </a:rPr>
              <a:t>және</a:t>
            </a:r>
            <a:r>
              <a:rPr lang="ru-RU" sz="2400" dirty="0">
                <a:solidFill>
                  <a:srgbClr val="002060"/>
                </a:solidFill>
              </a:rPr>
              <a:t> </a:t>
            </a:r>
            <a:r>
              <a:rPr lang="ru-RU" sz="2400" dirty="0" err="1">
                <a:solidFill>
                  <a:srgbClr val="002060"/>
                </a:solidFill>
              </a:rPr>
              <a:t>ғылымның</a:t>
            </a:r>
            <a:r>
              <a:rPr lang="ru-RU" sz="2400" dirty="0">
                <a:solidFill>
                  <a:srgbClr val="002060"/>
                </a:solidFill>
              </a:rPr>
              <a:t> </a:t>
            </a:r>
            <a:r>
              <a:rPr lang="ru-RU" sz="2400" dirty="0" err="1">
                <a:solidFill>
                  <a:srgbClr val="002060"/>
                </a:solidFill>
              </a:rPr>
              <a:t>интеграциясы</a:t>
            </a:r>
            <a:r>
              <a:rPr lang="ru-RU" sz="2400" dirty="0">
                <a:solidFill>
                  <a:srgbClr val="002060"/>
                </a:solidFill>
              </a:rPr>
              <a:t> </a:t>
            </a:r>
            <a:r>
              <a:rPr lang="ru-RU" sz="2400" dirty="0" err="1">
                <a:solidFill>
                  <a:srgbClr val="002060"/>
                </a:solidFill>
              </a:rPr>
              <a:t>ғана</a:t>
            </a:r>
            <a:r>
              <a:rPr lang="ru-RU" sz="2400" dirty="0">
                <a:solidFill>
                  <a:srgbClr val="002060"/>
                </a:solidFill>
              </a:rPr>
              <a:t> </a:t>
            </a:r>
            <a:r>
              <a:rPr lang="ru-RU" sz="2400" dirty="0" err="1">
                <a:solidFill>
                  <a:srgbClr val="002060"/>
                </a:solidFill>
              </a:rPr>
              <a:t>емес</a:t>
            </a:r>
            <a:r>
              <a:rPr lang="ru-RU" sz="2400" dirty="0">
                <a:solidFill>
                  <a:srgbClr val="002060"/>
                </a:solidFill>
              </a:rPr>
              <a:t>, </a:t>
            </a:r>
            <a:r>
              <a:rPr lang="ru-RU" sz="2400" dirty="0" err="1">
                <a:solidFill>
                  <a:srgbClr val="002060"/>
                </a:solidFill>
              </a:rPr>
              <a:t>сонымен</a:t>
            </a:r>
            <a:r>
              <a:rPr lang="ru-RU" sz="2400" dirty="0">
                <a:solidFill>
                  <a:srgbClr val="002060"/>
                </a:solidFill>
              </a:rPr>
              <a:t> </a:t>
            </a:r>
            <a:r>
              <a:rPr lang="ru-RU" sz="2400" dirty="0" err="1">
                <a:solidFill>
                  <a:srgbClr val="002060"/>
                </a:solidFill>
              </a:rPr>
              <a:t>қатар</a:t>
            </a:r>
            <a:r>
              <a:rPr lang="ru-RU" sz="2400" dirty="0">
                <a:solidFill>
                  <a:srgbClr val="002060"/>
                </a:solidFill>
              </a:rPr>
              <a:t> </a:t>
            </a:r>
            <a:r>
              <a:rPr lang="ru-RU" sz="2400" dirty="0" err="1">
                <a:solidFill>
                  <a:srgbClr val="002060"/>
                </a:solidFill>
              </a:rPr>
              <a:t>қарқынды</a:t>
            </a:r>
            <a:r>
              <a:rPr lang="ru-RU" sz="2400" dirty="0">
                <a:solidFill>
                  <a:srgbClr val="002060"/>
                </a:solidFill>
              </a:rPr>
              <a:t> </a:t>
            </a:r>
            <a:r>
              <a:rPr lang="ru-RU" sz="2400" dirty="0" err="1">
                <a:solidFill>
                  <a:srgbClr val="002060"/>
                </a:solidFill>
              </a:rPr>
              <a:t>дамып</a:t>
            </a:r>
            <a:r>
              <a:rPr lang="ru-RU" sz="2400" dirty="0">
                <a:solidFill>
                  <a:srgbClr val="002060"/>
                </a:solidFill>
              </a:rPr>
              <a:t> </a:t>
            </a:r>
            <a:r>
              <a:rPr lang="ru-RU" sz="2400" dirty="0" err="1">
                <a:solidFill>
                  <a:srgbClr val="002060"/>
                </a:solidFill>
              </a:rPr>
              <a:t>жатқан</a:t>
            </a:r>
            <a:r>
              <a:rPr lang="ru-RU" sz="2400" dirty="0">
                <a:solidFill>
                  <a:srgbClr val="002060"/>
                </a:solidFill>
              </a:rPr>
              <a:t> </a:t>
            </a:r>
            <a:r>
              <a:rPr lang="ru-RU" sz="2400" dirty="0" err="1">
                <a:solidFill>
                  <a:srgbClr val="002060"/>
                </a:solidFill>
              </a:rPr>
              <a:t>әлемнің</a:t>
            </a:r>
            <a:r>
              <a:rPr lang="ru-RU" sz="2400" dirty="0">
                <a:solidFill>
                  <a:srgbClr val="002060"/>
                </a:solidFill>
              </a:rPr>
              <a:t> </a:t>
            </a:r>
            <a:r>
              <a:rPr lang="ru-RU" sz="2400" dirty="0" err="1">
                <a:solidFill>
                  <a:srgbClr val="002060"/>
                </a:solidFill>
              </a:rPr>
              <a:t>қажеттіліктерін</a:t>
            </a:r>
            <a:r>
              <a:rPr lang="ru-RU" sz="2400" dirty="0">
                <a:solidFill>
                  <a:srgbClr val="002060"/>
                </a:solidFill>
              </a:rPr>
              <a:t> </a:t>
            </a:r>
            <a:r>
              <a:rPr lang="ru-RU" sz="2400" dirty="0" err="1">
                <a:solidFill>
                  <a:srgbClr val="002060"/>
                </a:solidFill>
              </a:rPr>
              <a:t>қанағаттандыруға</a:t>
            </a:r>
            <a:r>
              <a:rPr lang="ru-RU" sz="2400" dirty="0">
                <a:solidFill>
                  <a:srgbClr val="002060"/>
                </a:solidFill>
              </a:rPr>
              <a:t> </a:t>
            </a:r>
            <a:r>
              <a:rPr lang="ru-RU" sz="2400" dirty="0" err="1">
                <a:solidFill>
                  <a:srgbClr val="002060"/>
                </a:solidFill>
              </a:rPr>
              <a:t>арналған</a:t>
            </a:r>
            <a:r>
              <a:rPr lang="ru-RU" sz="2400" dirty="0">
                <a:solidFill>
                  <a:srgbClr val="002060"/>
                </a:solidFill>
              </a:rPr>
              <a:t> </a:t>
            </a:r>
            <a:r>
              <a:rPr lang="ru-RU" sz="2400" dirty="0" err="1">
                <a:solidFill>
                  <a:srgbClr val="002060"/>
                </a:solidFill>
              </a:rPr>
              <a:t>білім</a:t>
            </a:r>
            <a:r>
              <a:rPr lang="ru-RU" sz="2400" dirty="0">
                <a:solidFill>
                  <a:srgbClr val="002060"/>
                </a:solidFill>
              </a:rPr>
              <a:t> </a:t>
            </a:r>
            <a:r>
              <a:rPr lang="ru-RU" sz="2400" dirty="0" err="1">
                <a:solidFill>
                  <a:srgbClr val="002060"/>
                </a:solidFill>
              </a:rPr>
              <a:t>берудегі</a:t>
            </a:r>
            <a:r>
              <a:rPr lang="ru-RU" sz="2400" dirty="0">
                <a:solidFill>
                  <a:srgbClr val="002060"/>
                </a:solidFill>
              </a:rPr>
              <a:t> </a:t>
            </a:r>
            <a:r>
              <a:rPr lang="ru-RU" sz="2400" dirty="0" err="1">
                <a:solidFill>
                  <a:srgbClr val="002060"/>
                </a:solidFill>
              </a:rPr>
              <a:t>заманауи</a:t>
            </a:r>
            <a:r>
              <a:rPr lang="ru-RU" sz="2400" dirty="0">
                <a:solidFill>
                  <a:srgbClr val="002060"/>
                </a:solidFill>
              </a:rPr>
              <a:t> тренд.</a:t>
            </a:r>
          </a:p>
        </p:txBody>
      </p:sp>
    </p:spTree>
    <p:extLst>
      <p:ext uri="{BB962C8B-B14F-4D97-AF65-F5344CB8AC3E}">
        <p14:creationId xmlns:p14="http://schemas.microsoft.com/office/powerpoint/2010/main" val="1769613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BE2B398-64ED-4F99-9AB5-AD6DEE3E39C8}"/>
              </a:ext>
            </a:extLst>
          </p:cNvPr>
          <p:cNvSpPr txBox="1"/>
          <p:nvPr/>
        </p:nvSpPr>
        <p:spPr>
          <a:xfrm>
            <a:off x="1847528" y="1196752"/>
            <a:ext cx="7728520" cy="4780924"/>
          </a:xfrm>
          <a:prstGeom prst="rect">
            <a:avLst/>
          </a:prstGeom>
          <a:noFill/>
        </p:spPr>
        <p:txBody>
          <a:bodyPr wrap="square">
            <a:spAutoFit/>
          </a:bodyPr>
          <a:lstStyle/>
          <a:p>
            <a:pPr>
              <a:lnSpc>
                <a:spcPct val="107000"/>
              </a:lnSpc>
              <a:spcAft>
                <a:spcPts val="800"/>
              </a:spcAft>
            </a:pPr>
            <a:r>
              <a:rPr lang="kk-KZ"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Әдебиеттер:</a:t>
            </a:r>
          </a:p>
          <a:p>
            <a:pPr>
              <a:lnSpc>
                <a:spcPct val="107000"/>
              </a:lnSpc>
              <a:spcAft>
                <a:spcPts val="800"/>
              </a:spcAft>
            </a:pPr>
            <a:r>
              <a:rPr lang="kk-KZ"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Білім берудегі STEM-тәсілін іске асырудың дидактикалық негіздері. Әдістемелік құрал. - Астана: Ы. Алтынсарин атындағы Ұлттық білім академиясы, 2023. – 160 б.</a:t>
            </a:r>
          </a:p>
          <a:p>
            <a:pPr>
              <a:lnSpc>
                <a:spcPct val="107000"/>
              </a:lnSpc>
              <a:spcAft>
                <a:spcPts val="800"/>
              </a:spcAft>
            </a:pPr>
            <a:r>
              <a:rPr lang="kk-KZ"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Электрондық ресурстар:</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kk-KZ"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a:t>
            </a:r>
            <a:r>
              <a:rPr lang="kk-KZ" sz="1800" kern="100" dirty="0">
                <a:solidFill>
                  <a:srgbClr val="000000"/>
                </a:solidFill>
                <a:effectLst/>
                <a:latin typeface="Symbol" panose="05050102010706020507" pitchFamily="18" charset="2"/>
                <a:ea typeface="Calibri" panose="020F0502020204030204" pitchFamily="34" charset="0"/>
                <a:cs typeface="Times New Roman" panose="02020603050405020304" pitchFamily="18" charset="0"/>
              </a:rPr>
              <a:t> </a:t>
            </a:r>
            <a:r>
              <a:rPr lang="kk-KZ" sz="18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Образовательный</a:t>
            </a:r>
            <a:r>
              <a:rPr lang="kk-KZ"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портал </a:t>
            </a:r>
            <a:r>
              <a:rPr lang="kk-KZ" sz="18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Инфоурок</a:t>
            </a:r>
            <a:r>
              <a:rPr lang="kk-KZ"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kk-KZ" sz="1800" kern="1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https://infourok.ru/prezentaciyasteamobrazovanie-kak-universalniy-instrument-prepodavaniya-3572580.html</a:t>
            </a:r>
            <a:br>
              <a:rPr lang="kk-KZ" sz="1800" kern="100"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br>
            <a:r>
              <a:rPr lang="kk-KZ"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a:t>
            </a:r>
            <a:r>
              <a:rPr lang="kk-KZ" sz="1800" kern="100" dirty="0">
                <a:solidFill>
                  <a:srgbClr val="000000"/>
                </a:solidFill>
                <a:effectLst/>
                <a:latin typeface="Symbol" panose="05050102010706020507" pitchFamily="18" charset="2"/>
                <a:ea typeface="Calibri" panose="020F0502020204030204" pitchFamily="34" charset="0"/>
                <a:cs typeface="Times New Roman" panose="02020603050405020304" pitchFamily="18" charset="0"/>
              </a:rPr>
              <a:t> </a:t>
            </a:r>
            <a:r>
              <a:rPr lang="kk-KZ" sz="18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Научно-популярный</a:t>
            </a:r>
            <a:r>
              <a:rPr lang="kk-KZ"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портал </a:t>
            </a:r>
            <a:r>
              <a:rPr lang="kk-KZ" sz="18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Занимательная</a:t>
            </a:r>
            <a:r>
              <a:rPr lang="kk-KZ"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робототехника –</a:t>
            </a:r>
            <a:r>
              <a:rPr lang="kk-KZ" sz="1800" kern="1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http://edurobots.ru/category/novosti-robototexniki/</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kk-KZ"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 </a:t>
            </a:r>
            <a:r>
              <a:rPr lang="kk-KZ" sz="18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Обзор</a:t>
            </a:r>
            <a:r>
              <a:rPr lang="kk-KZ"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kk-KZ" sz="18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робототехнических</a:t>
            </a:r>
            <a:r>
              <a:rPr lang="kk-KZ"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kk-KZ" sz="18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платформ</a:t>
            </a:r>
            <a:r>
              <a:rPr lang="kk-KZ"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kk-KZ" sz="18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для</a:t>
            </a:r>
            <a:r>
              <a:rPr lang="kk-KZ"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kk-KZ" sz="18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образования</a:t>
            </a:r>
            <a:r>
              <a:rPr lang="kk-KZ"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kk-KZ" sz="18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Используемые</a:t>
            </a:r>
            <a:r>
              <a:rPr lang="kk-KZ"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kk-KZ" sz="18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электронные</a:t>
            </a:r>
            <a:r>
              <a:rPr lang="kk-KZ"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ресурсы:</a:t>
            </a:r>
            <a:r>
              <a:rPr lang="kk-KZ" sz="1800" kern="100" dirty="0">
                <a:solidFill>
                  <a:srgbClr val="000000"/>
                </a:solidFill>
                <a:effectLst/>
                <a:latin typeface="Symbol" panose="05050102010706020507" pitchFamily="18" charset="2"/>
                <a:ea typeface="Calibri" panose="020F0502020204030204" pitchFamily="34" charset="0"/>
                <a:cs typeface="Times New Roman" panose="02020603050405020304" pitchFamily="18" charset="0"/>
              </a:rPr>
              <a:t> </a:t>
            </a:r>
            <a:r>
              <a:rPr lang="kk-KZ"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Видео </a:t>
            </a:r>
            <a:r>
              <a:rPr lang="kk-KZ" sz="18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обзор</a:t>
            </a:r>
            <a:r>
              <a:rPr lang="kk-KZ"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kk-KZ" sz="1800" u="sng" kern="100"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2"/>
              </a:rPr>
              <a:t>https://www.youtube.com/watch?v=WGoLTDFqDiY</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ru-RU" sz="1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75781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65C3B6C-E016-4A28-A498-587BDDACBC96}"/>
              </a:ext>
            </a:extLst>
          </p:cNvPr>
          <p:cNvSpPr txBox="1"/>
          <p:nvPr/>
        </p:nvSpPr>
        <p:spPr>
          <a:xfrm>
            <a:off x="1559496" y="1556792"/>
            <a:ext cx="7992888" cy="3554563"/>
          </a:xfrm>
          <a:prstGeom prst="rect">
            <a:avLst/>
          </a:prstGeom>
          <a:noFill/>
        </p:spPr>
        <p:txBody>
          <a:bodyPr wrap="square">
            <a:spAutoFit/>
          </a:bodyPr>
          <a:lstStyle/>
          <a:p>
            <a:pPr>
              <a:lnSpc>
                <a:spcPct val="107000"/>
              </a:lnSpc>
              <a:spcAft>
                <a:spcPts val="800"/>
              </a:spcAft>
            </a:pPr>
            <a:r>
              <a:rPr lang="kk-KZ" sz="2000" b="1"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Талдауға сұрақтар:</a:t>
            </a:r>
            <a:endParaRPr lang="ru-RU" sz="2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kk-KZ" sz="2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STEM-де жұмыс істеу үшін "</a:t>
            </a:r>
            <a:r>
              <a:rPr lang="kk-KZ" sz="20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технар</a:t>
            </a:r>
            <a:r>
              <a:rPr lang="kk-KZ" sz="2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болу керек пе?</a:t>
            </a:r>
            <a:endParaRPr lang="ru-RU" sz="2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kk-KZ" sz="2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STEAM тек ер адамдарға арналған ба? Немесе бұл қазірдің өзінде стереотип пе? </a:t>
            </a:r>
            <a:endParaRPr lang="ru-RU" sz="2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kk-KZ" sz="2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Қандай дағдылар маңыздырақ деп ойлайсыз: бағдарламалау немесе шығармашылық ойлау қабілеті? </a:t>
            </a:r>
            <a:endParaRPr lang="ru-RU" sz="2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kk-KZ" sz="2000" i="1"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Негіздеңіз</a:t>
            </a:r>
            <a:r>
              <a:rPr lang="kk-KZ" sz="2000" i="1" kern="100" dirty="0">
                <a:solidFill>
                  <a:srgbClr val="002060"/>
                </a:solidFill>
                <a:latin typeface="Calibri" panose="020F0502020204030204" pitchFamily="34" charset="0"/>
                <a:ea typeface="Calibri" panose="020F0502020204030204" pitchFamily="34" charset="0"/>
                <a:cs typeface="Times New Roman" panose="02020603050405020304" pitchFamily="18" charset="0"/>
              </a:rPr>
              <a:t>:</a:t>
            </a:r>
            <a:endParaRPr lang="kk-KZ" sz="2000" i="1"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kk-KZ" sz="2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Болашақтың қандай мамандықтары STEAM бағыттарымен тікелей байланысты?</a:t>
            </a:r>
            <a:endParaRPr lang="ru-RU" sz="2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40995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55F9F02-FA8E-451E-9613-2F3C9DA6525E}"/>
              </a:ext>
            </a:extLst>
          </p:cNvPr>
          <p:cNvSpPr txBox="1"/>
          <p:nvPr/>
        </p:nvSpPr>
        <p:spPr>
          <a:xfrm>
            <a:off x="967986" y="980728"/>
            <a:ext cx="10256027" cy="5262979"/>
          </a:xfrm>
          <a:prstGeom prst="rect">
            <a:avLst/>
          </a:prstGeom>
          <a:noFill/>
        </p:spPr>
        <p:txBody>
          <a:bodyPr wrap="square">
            <a:spAutoFit/>
          </a:bodyPr>
          <a:lstStyle/>
          <a:p>
            <a:r>
              <a:rPr lang="kk-KZ" sz="2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STEM – бұл ағылшын сөздерінің бірінші әріптерінен құралған аббревиатура: </a:t>
            </a:r>
            <a:r>
              <a:rPr lang="kk-KZ" sz="24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Ғылым</a:t>
            </a:r>
            <a:r>
              <a:rPr lang="kk-KZ" sz="2400" b="1" dirty="0">
                <a:solidFill>
                  <a:srgbClr val="0070C0"/>
                </a:solidFill>
                <a:latin typeface="Calibri" panose="020F0502020204030204" pitchFamily="34" charset="0"/>
                <a:ea typeface="Calibri" panose="020F0502020204030204" pitchFamily="34" charset="0"/>
                <a:cs typeface="Times New Roman" panose="02020603050405020304" pitchFamily="18" charset="0"/>
              </a:rPr>
              <a:t> (</a:t>
            </a:r>
            <a:r>
              <a:rPr lang="ru-RU" sz="2400" b="1" dirty="0">
                <a:solidFill>
                  <a:srgbClr val="0070C0"/>
                </a:solidFill>
                <a:latin typeface="Calibri" panose="020F0502020204030204" pitchFamily="34" charset="0"/>
                <a:cs typeface="Times New Roman" panose="02020603050405020304" pitchFamily="18" charset="0"/>
              </a:rPr>
              <a:t>Science</a:t>
            </a:r>
            <a:r>
              <a:rPr lang="kk-KZ" sz="2400" b="1" dirty="0">
                <a:solidFill>
                  <a:srgbClr val="0070C0"/>
                </a:solidFill>
                <a:latin typeface="Calibri" panose="020F0502020204030204" pitchFamily="34" charset="0"/>
                <a:ea typeface="Calibri" panose="020F0502020204030204" pitchFamily="34" charset="0"/>
                <a:cs typeface="Times New Roman" panose="02020603050405020304" pitchFamily="18" charset="0"/>
              </a:rPr>
              <a:t>)</a:t>
            </a:r>
            <a:endParaRPr lang="kk-KZ" sz="24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r>
              <a:rPr lang="kk-KZ" sz="24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Технология (</a:t>
            </a:r>
            <a:r>
              <a:rPr lang="ru-RU" sz="2400" b="1" dirty="0">
                <a:solidFill>
                  <a:srgbClr val="0070C0"/>
                </a:solidFill>
                <a:latin typeface="Calibri" panose="020F0502020204030204" pitchFamily="34" charset="0"/>
                <a:cs typeface="Times New Roman" panose="02020603050405020304" pitchFamily="18" charset="0"/>
              </a:rPr>
              <a:t>Technology</a:t>
            </a:r>
            <a:r>
              <a:rPr lang="kk-KZ" sz="24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p>
          <a:p>
            <a:r>
              <a:rPr lang="kk-KZ" sz="24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Инженерия (</a:t>
            </a:r>
            <a:r>
              <a:rPr lang="ru-RU" sz="2400" b="1" dirty="0">
                <a:solidFill>
                  <a:srgbClr val="0070C0"/>
                </a:solidFill>
                <a:latin typeface="Calibri" panose="020F0502020204030204" pitchFamily="34" charset="0"/>
                <a:cs typeface="Times New Roman" panose="02020603050405020304" pitchFamily="18" charset="0"/>
              </a:rPr>
              <a:t>Engineering</a:t>
            </a:r>
            <a:r>
              <a:rPr lang="kk-KZ" sz="2400" b="1" dirty="0">
                <a:solidFill>
                  <a:srgbClr val="0070C0"/>
                </a:solidFill>
                <a:latin typeface="Calibri" panose="020F0502020204030204" pitchFamily="34" charset="0"/>
                <a:cs typeface="Times New Roman" panose="02020603050405020304" pitchFamily="18" charset="0"/>
              </a:rPr>
              <a:t>)</a:t>
            </a:r>
            <a:r>
              <a:rPr lang="kk-KZ" sz="24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p>
          <a:p>
            <a:r>
              <a:rPr lang="kk-KZ" sz="24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Математика (</a:t>
            </a:r>
            <a:r>
              <a:rPr lang="ru-RU" sz="2400" b="1" dirty="0" err="1">
                <a:solidFill>
                  <a:srgbClr val="0070C0"/>
                </a:solidFill>
                <a:latin typeface="Calibri" panose="020F0502020204030204" pitchFamily="34" charset="0"/>
                <a:cs typeface="Times New Roman" panose="02020603050405020304" pitchFamily="18" charset="0"/>
              </a:rPr>
              <a:t>Mathematics</a:t>
            </a:r>
            <a:r>
              <a:rPr lang="kk-KZ" sz="24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p>
          <a:p>
            <a:endParaRPr lang="kk-KZ" sz="2400" dirty="0">
              <a:effectLst/>
              <a:latin typeface="Calibri" panose="020F0502020204030204" pitchFamily="34" charset="0"/>
              <a:ea typeface="Calibri" panose="020F0502020204030204" pitchFamily="34" charset="0"/>
              <a:cs typeface="Times New Roman" panose="02020603050405020304" pitchFamily="18" charset="0"/>
            </a:endParaRPr>
          </a:p>
          <a:p>
            <a:r>
              <a:rPr lang="kk-KZ" sz="2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«STEM білім беру» термині 2000 жылдардың басында АҚШ-та пайда болды. </a:t>
            </a:r>
          </a:p>
          <a:p>
            <a:endParaRPr lang="kk-KZ" sz="2400" dirty="0">
              <a:solidFill>
                <a:srgbClr val="0070C0"/>
              </a:solidFill>
              <a:latin typeface="Calibri" panose="020F0502020204030204" pitchFamily="34" charset="0"/>
              <a:ea typeface="Calibri" panose="020F0502020204030204" pitchFamily="34" charset="0"/>
              <a:cs typeface="Times New Roman" panose="02020603050405020304" pitchFamily="18" charset="0"/>
            </a:endParaRPr>
          </a:p>
          <a:p>
            <a:pPr algn="just"/>
            <a:r>
              <a:rPr lang="kk-KZ" sz="2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Бұл инженерия мен жаратылыстану ғылымдарын бір жүйеге біріктіретін модель. </a:t>
            </a:r>
          </a:p>
          <a:p>
            <a:pPr algn="just"/>
            <a:r>
              <a:rPr lang="kk-KZ" sz="2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Бұл білімді алған мамандар мәселені бір технология немесе ғылым саласының контекстінде емес, тұтастай қарастыра алады.</a:t>
            </a:r>
          </a:p>
          <a:p>
            <a:endParaRPr lang="kk-KZ" sz="2400" dirty="0">
              <a:latin typeface="Calibri" panose="020F0502020204030204" pitchFamily="34" charset="0"/>
              <a:cs typeface="Times New Roman" panose="02020603050405020304" pitchFamily="18" charset="0"/>
            </a:endParaRPr>
          </a:p>
          <a:p>
            <a:endParaRPr lang="ru-RU" sz="2400" dirty="0"/>
          </a:p>
        </p:txBody>
      </p:sp>
      <p:pic>
        <p:nvPicPr>
          <p:cNvPr id="5" name="Picture 2" descr="STEM образование — что такое STEM-образование и почему оно так популярно?">
            <a:extLst>
              <a:ext uri="{FF2B5EF4-FFF2-40B4-BE49-F238E27FC236}">
                <a16:creationId xmlns:a16="http://schemas.microsoft.com/office/drawing/2014/main" id="{FC05BD44-5E4F-494E-8342-8025A431B0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59896" y="1413003"/>
            <a:ext cx="3706524" cy="18591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70410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27EA8A8-480C-45D6-B75A-123555BB5E8E}"/>
              </a:ext>
            </a:extLst>
          </p:cNvPr>
          <p:cNvSpPr txBox="1"/>
          <p:nvPr/>
        </p:nvSpPr>
        <p:spPr>
          <a:xfrm>
            <a:off x="839416" y="332656"/>
            <a:ext cx="10153128" cy="3284361"/>
          </a:xfrm>
          <a:prstGeom prst="rect">
            <a:avLst/>
          </a:prstGeom>
          <a:noFill/>
        </p:spPr>
        <p:txBody>
          <a:bodyPr wrap="square">
            <a:spAutoFit/>
          </a:bodyPr>
          <a:lstStyle/>
          <a:p>
            <a:pPr>
              <a:lnSpc>
                <a:spcPct val="107000"/>
              </a:lnSpc>
              <a:spcAft>
                <a:spcPts val="800"/>
              </a:spcAft>
            </a:pPr>
            <a:r>
              <a:rPr lang="kk-KZ"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STEM-</a:t>
            </a:r>
            <a:r>
              <a:rPr lang="kk-KZ"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тің</a:t>
            </a:r>
            <a:r>
              <a:rPr lang="kk-KZ"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пайда болуына екі негізгі себеп </a:t>
            </a:r>
            <a:r>
              <a:rPr lang="kk-KZ"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себеп</a:t>
            </a:r>
            <a:r>
              <a:rPr lang="kk-KZ"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болды. </a:t>
            </a:r>
          </a:p>
          <a:p>
            <a:pPr>
              <a:lnSpc>
                <a:spcPct val="107000"/>
              </a:lnSpc>
              <a:spcAft>
                <a:spcPts val="800"/>
              </a:spcAft>
            </a:pPr>
            <a:endParaRPr lang="kk-KZ" sz="12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kk-KZ" sz="2400" b="1"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Біріншісі </a:t>
            </a:r>
            <a:r>
              <a:rPr lang="kk-KZ"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жан-жақты дайындалған кадрларға деген қажеттіліктің артуы. Мұны </a:t>
            </a:r>
            <a:r>
              <a:rPr lang="kk-KZ"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нанотехнология</a:t>
            </a:r>
            <a:r>
              <a:rPr lang="kk-KZ"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биотехнология, </a:t>
            </a:r>
            <a:r>
              <a:rPr lang="kk-KZ" sz="2400" kern="1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цифрландыру</a:t>
            </a:r>
            <a:r>
              <a:rPr lang="kk-KZ"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робототехниканың дамуы талап етті. </a:t>
            </a:r>
          </a:p>
          <a:p>
            <a:pPr>
              <a:lnSpc>
                <a:spcPct val="107000"/>
              </a:lnSpc>
              <a:spcAft>
                <a:spcPts val="800"/>
              </a:spcAft>
            </a:pPr>
            <a:endParaRPr lang="kk-KZ" sz="1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kk-KZ" sz="2400" b="1"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Екіншісі</a:t>
            </a:r>
            <a:r>
              <a:rPr lang="kk-KZ"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 жаратылыстану ғылымының дағдарысы және жалпы американдық университеттердегі іргелі кадрларды дайындау.</a:t>
            </a:r>
            <a:endPar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7FC0054A-338B-4643-9969-608B823B2FC8}"/>
              </a:ext>
            </a:extLst>
          </p:cNvPr>
          <p:cNvSpPr txBox="1"/>
          <p:nvPr/>
        </p:nvSpPr>
        <p:spPr>
          <a:xfrm>
            <a:off x="854200" y="4365104"/>
            <a:ext cx="10153128" cy="1655518"/>
          </a:xfrm>
          <a:prstGeom prst="rect">
            <a:avLst/>
          </a:prstGeom>
          <a:noFill/>
        </p:spPr>
        <p:txBody>
          <a:bodyPr wrap="square">
            <a:spAutoFit/>
          </a:bodyPr>
          <a:lstStyle/>
          <a:p>
            <a:pPr algn="just">
              <a:lnSpc>
                <a:spcPct val="107000"/>
              </a:lnSpc>
              <a:spcAft>
                <a:spcPts val="800"/>
              </a:spcAft>
            </a:pPr>
            <a:r>
              <a:rPr lang="kk-KZ"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Деректерді талдауды қолдану және цифрлық технологияларды қолдану кез-келген бизнеске пайдалы, сондықтан қазір STEM білімін алатын мамандар әлемнің әр түрлі елдерінде ең көп сұранысқа ие </a:t>
            </a:r>
            <a:r>
              <a:rPr lang="kk-KZ" sz="2400" kern="100" dirty="0">
                <a:solidFill>
                  <a:srgbClr val="002060"/>
                </a:solidFill>
                <a:latin typeface="Calibri" panose="020F0502020204030204" pitchFamily="34" charset="0"/>
                <a:cs typeface="Times New Roman" panose="02020603050405020304" pitchFamily="18" charset="0"/>
              </a:rPr>
              <a:t>кадрлар</a:t>
            </a:r>
            <a:r>
              <a:rPr lang="kk-KZ"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болып табылады.</a:t>
            </a:r>
            <a:endPar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52858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F38D915-7FFC-4DFA-B9BB-8F8284210827}"/>
              </a:ext>
            </a:extLst>
          </p:cNvPr>
          <p:cNvSpPr txBox="1"/>
          <p:nvPr/>
        </p:nvSpPr>
        <p:spPr>
          <a:xfrm>
            <a:off x="1055440" y="764704"/>
            <a:ext cx="10513168" cy="1938992"/>
          </a:xfrm>
          <a:prstGeom prst="rect">
            <a:avLst/>
          </a:prstGeom>
          <a:noFill/>
        </p:spPr>
        <p:txBody>
          <a:bodyPr wrap="square">
            <a:spAutoFit/>
          </a:bodyPr>
          <a:lstStyle/>
          <a:p>
            <a:r>
              <a:rPr lang="kk-KZ" sz="2400"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STEM білім беру</a:t>
            </a:r>
            <a:r>
              <a:rPr lang="kk-KZ" sz="24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ол «оқушылардың ғылымды, технологияны, инженерияны және математиканы мектеп, қоғамдастық, жұмыс және жаһандық кәсіпорын арасында байланыс орнататын </a:t>
            </a:r>
            <a:r>
              <a:rPr lang="kk-KZ" sz="2400"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контексттерде</a:t>
            </a:r>
            <a:r>
              <a:rPr lang="kk-KZ" sz="24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қолдануы кезінде академиялық тұжырымдамаларды нақты әлем сабақтарымен үйлестіретін оқытудың пәнаралық тәсілі» ретінде қарастырылады. </a:t>
            </a:r>
            <a:endParaRPr lang="ru-RU" sz="2400" dirty="0">
              <a:solidFill>
                <a:srgbClr val="002060"/>
              </a:solidFill>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3078F5B2-FB1D-4E40-871B-96F9A858E1C7}"/>
              </a:ext>
            </a:extLst>
          </p:cNvPr>
          <p:cNvSpPr txBox="1"/>
          <p:nvPr/>
        </p:nvSpPr>
        <p:spPr>
          <a:xfrm>
            <a:off x="1059384" y="3323308"/>
            <a:ext cx="10513168" cy="830997"/>
          </a:xfrm>
          <a:prstGeom prst="rect">
            <a:avLst/>
          </a:prstGeom>
          <a:noFill/>
        </p:spPr>
        <p:txBody>
          <a:bodyPr wrap="square">
            <a:spAutoFit/>
          </a:bodyPr>
          <a:lstStyle/>
          <a:p>
            <a:r>
              <a:rPr lang="ru-RU" sz="2400" dirty="0">
                <a:solidFill>
                  <a:srgbClr val="002060"/>
                </a:solidFill>
                <a:latin typeface="Calibri" panose="020F0502020204030204" pitchFamily="34" charset="0"/>
                <a:cs typeface="Calibri" panose="020F0502020204030204" pitchFamily="34" charset="0"/>
              </a:rPr>
              <a:t>STEM </a:t>
            </a:r>
            <a:r>
              <a:rPr lang="ru-RU" sz="2400" dirty="0" err="1">
                <a:solidFill>
                  <a:srgbClr val="002060"/>
                </a:solidFill>
                <a:latin typeface="Calibri" panose="020F0502020204030204" pitchFamily="34" charset="0"/>
                <a:cs typeface="Calibri" panose="020F0502020204030204" pitchFamily="34" charset="0"/>
              </a:rPr>
              <a:t>білімінің</a:t>
            </a:r>
            <a:r>
              <a:rPr lang="ru-RU" sz="2400" dirty="0">
                <a:solidFill>
                  <a:srgbClr val="002060"/>
                </a:solidFill>
                <a:latin typeface="Calibri" panose="020F0502020204030204" pitchFamily="34" charset="0"/>
                <a:cs typeface="Calibri" panose="020F0502020204030204" pitchFamily="34" charset="0"/>
              </a:rPr>
              <a:t> не </a:t>
            </a:r>
            <a:r>
              <a:rPr lang="ru-RU" sz="2400" dirty="0" err="1">
                <a:solidFill>
                  <a:srgbClr val="002060"/>
                </a:solidFill>
                <a:latin typeface="Calibri" panose="020F0502020204030204" pitchFamily="34" charset="0"/>
                <a:cs typeface="Calibri" panose="020F0502020204030204" pitchFamily="34" charset="0"/>
              </a:rPr>
              <a:t>екенін</a:t>
            </a:r>
            <a:r>
              <a:rPr lang="ru-RU" sz="2400" dirty="0">
                <a:solidFill>
                  <a:srgbClr val="002060"/>
                </a:solidFill>
                <a:latin typeface="Calibri" panose="020F0502020204030204" pitchFamily="34" charset="0"/>
                <a:cs typeface="Calibri" panose="020F0502020204030204" pitchFamily="34" charset="0"/>
              </a:rPr>
              <a:t> </a:t>
            </a:r>
            <a:r>
              <a:rPr lang="ru-RU" sz="2400" dirty="0" err="1">
                <a:solidFill>
                  <a:srgbClr val="002060"/>
                </a:solidFill>
                <a:latin typeface="Calibri" panose="020F0502020204030204" pitchFamily="34" charset="0"/>
                <a:cs typeface="Calibri" panose="020F0502020204030204" pitchFamily="34" charset="0"/>
              </a:rPr>
              <a:t>түсінуге</a:t>
            </a:r>
            <a:r>
              <a:rPr lang="ru-RU" sz="2400" dirty="0">
                <a:solidFill>
                  <a:srgbClr val="002060"/>
                </a:solidFill>
                <a:latin typeface="Calibri" panose="020F0502020204030204" pitchFamily="34" charset="0"/>
                <a:cs typeface="Calibri" panose="020F0502020204030204" pitchFamily="34" charset="0"/>
              </a:rPr>
              <a:t> </a:t>
            </a:r>
            <a:r>
              <a:rPr lang="ru-RU" sz="2400" dirty="0" err="1">
                <a:solidFill>
                  <a:srgbClr val="002060"/>
                </a:solidFill>
                <a:latin typeface="Calibri" panose="020F0502020204030204" pitchFamily="34" charset="0"/>
                <a:cs typeface="Calibri" panose="020F0502020204030204" pitchFamily="34" charset="0"/>
              </a:rPr>
              <a:t>көмектесу</a:t>
            </a:r>
            <a:r>
              <a:rPr lang="ru-RU" sz="2400" dirty="0">
                <a:solidFill>
                  <a:srgbClr val="002060"/>
                </a:solidFill>
                <a:latin typeface="Calibri" panose="020F0502020204030204" pitchFamily="34" charset="0"/>
                <a:cs typeface="Calibri" panose="020F0502020204030204" pitchFamily="34" charset="0"/>
              </a:rPr>
              <a:t> </a:t>
            </a:r>
            <a:r>
              <a:rPr lang="ru-RU" sz="2400" dirty="0" err="1">
                <a:solidFill>
                  <a:srgbClr val="002060"/>
                </a:solidFill>
                <a:latin typeface="Calibri" panose="020F0502020204030204" pitchFamily="34" charset="0"/>
                <a:cs typeface="Calibri" panose="020F0502020204030204" pitchFamily="34" charset="0"/>
              </a:rPr>
              <a:t>үшін</a:t>
            </a:r>
            <a:r>
              <a:rPr lang="ru-RU" sz="2400" dirty="0">
                <a:solidFill>
                  <a:srgbClr val="002060"/>
                </a:solidFill>
                <a:latin typeface="Calibri" panose="020F0502020204030204" pitchFamily="34" charset="0"/>
                <a:cs typeface="Calibri" panose="020F0502020204030204" pitchFamily="34" charset="0"/>
              </a:rPr>
              <a:t> осы </a:t>
            </a:r>
            <a:r>
              <a:rPr lang="ru-RU" sz="2400" dirty="0" err="1">
                <a:solidFill>
                  <a:srgbClr val="002060"/>
                </a:solidFill>
                <a:latin typeface="Calibri" panose="020F0502020204030204" pitchFamily="34" charset="0"/>
                <a:cs typeface="Calibri" panose="020F0502020204030204" pitchFamily="34" charset="0"/>
              </a:rPr>
              <a:t>білім</a:t>
            </a:r>
            <a:r>
              <a:rPr lang="ru-RU" sz="2400" dirty="0">
                <a:solidFill>
                  <a:srgbClr val="002060"/>
                </a:solidFill>
                <a:latin typeface="Calibri" panose="020F0502020204030204" pitchFamily="34" charset="0"/>
                <a:cs typeface="Calibri" panose="020F0502020204030204" pitchFamily="34" charset="0"/>
              </a:rPr>
              <a:t> беру </a:t>
            </a:r>
            <a:r>
              <a:rPr lang="ru-RU" sz="2400" dirty="0" err="1">
                <a:solidFill>
                  <a:srgbClr val="002060"/>
                </a:solidFill>
                <a:latin typeface="Calibri" panose="020F0502020204030204" pitchFamily="34" charset="0"/>
                <a:cs typeface="Calibri" panose="020F0502020204030204" pitchFamily="34" charset="0"/>
              </a:rPr>
              <a:t>моделі</a:t>
            </a:r>
            <a:r>
              <a:rPr lang="ru-RU" sz="2400" dirty="0">
                <a:solidFill>
                  <a:srgbClr val="002060"/>
                </a:solidFill>
                <a:latin typeface="Calibri" panose="020F0502020204030204" pitchFamily="34" charset="0"/>
                <a:cs typeface="Calibri" panose="020F0502020204030204" pitchFamily="34" charset="0"/>
              </a:rPr>
              <a:t> </a:t>
            </a:r>
            <a:r>
              <a:rPr lang="ru-RU" sz="2400" dirty="0" err="1">
                <a:solidFill>
                  <a:srgbClr val="002060"/>
                </a:solidFill>
                <a:latin typeface="Calibri" panose="020F0502020204030204" pitchFamily="34" charset="0"/>
                <a:cs typeface="Calibri" panose="020F0502020204030204" pitchFamily="34" charset="0"/>
              </a:rPr>
              <a:t>туралы</a:t>
            </a:r>
            <a:r>
              <a:rPr lang="ru-RU" sz="2400" dirty="0">
                <a:solidFill>
                  <a:srgbClr val="002060"/>
                </a:solidFill>
                <a:latin typeface="Calibri" panose="020F0502020204030204" pitchFamily="34" charset="0"/>
                <a:cs typeface="Calibri" panose="020F0502020204030204" pitchFamily="34" charset="0"/>
              </a:rPr>
              <a:t> </a:t>
            </a:r>
            <a:r>
              <a:rPr lang="ru-RU" sz="2400" dirty="0" err="1">
                <a:solidFill>
                  <a:srgbClr val="002060"/>
                </a:solidFill>
                <a:latin typeface="Calibri" panose="020F0502020204030204" pitchFamily="34" charset="0"/>
                <a:cs typeface="Calibri" panose="020F0502020204030204" pitchFamily="34" charset="0"/>
              </a:rPr>
              <a:t>негізгі</a:t>
            </a:r>
            <a:r>
              <a:rPr lang="ru-RU" sz="2400" dirty="0">
                <a:solidFill>
                  <a:srgbClr val="002060"/>
                </a:solidFill>
                <a:latin typeface="Calibri" panose="020F0502020204030204" pitchFamily="34" charset="0"/>
                <a:cs typeface="Calibri" panose="020F0502020204030204" pitchFamily="34" charset="0"/>
              </a:rPr>
              <a:t> </a:t>
            </a:r>
            <a:r>
              <a:rPr lang="ru-RU" sz="2400" dirty="0" err="1">
                <a:solidFill>
                  <a:srgbClr val="002060"/>
                </a:solidFill>
                <a:latin typeface="Calibri" panose="020F0502020204030204" pitchFamily="34" charset="0"/>
                <a:cs typeface="Calibri" panose="020F0502020204030204" pitchFamily="34" charset="0"/>
              </a:rPr>
              <a:t>деректердің</a:t>
            </a:r>
            <a:r>
              <a:rPr lang="ru-RU" sz="2400" dirty="0">
                <a:solidFill>
                  <a:srgbClr val="002060"/>
                </a:solidFill>
                <a:latin typeface="Calibri" panose="020F0502020204030204" pitchFamily="34" charset="0"/>
                <a:cs typeface="Calibri" panose="020F0502020204030204" pitchFamily="34" charset="0"/>
              </a:rPr>
              <a:t> </a:t>
            </a:r>
            <a:r>
              <a:rPr lang="ru-RU" sz="2400" dirty="0" err="1">
                <a:solidFill>
                  <a:srgbClr val="002060"/>
                </a:solidFill>
                <a:latin typeface="Calibri" panose="020F0502020204030204" pitchFamily="34" charset="0"/>
                <a:cs typeface="Calibri" panose="020F0502020204030204" pitchFamily="34" charset="0"/>
              </a:rPr>
              <a:t>жиынтық</a:t>
            </a:r>
            <a:r>
              <a:rPr lang="ru-RU" sz="2400" dirty="0">
                <a:solidFill>
                  <a:srgbClr val="002060"/>
                </a:solidFill>
                <a:latin typeface="Calibri" panose="020F0502020204030204" pitchFamily="34" charset="0"/>
                <a:cs typeface="Calibri" panose="020F0502020204030204" pitchFamily="34" charset="0"/>
              </a:rPr>
              <a:t> </a:t>
            </a:r>
            <a:r>
              <a:rPr lang="ru-RU" sz="2400" dirty="0" err="1">
                <a:solidFill>
                  <a:srgbClr val="002060"/>
                </a:solidFill>
                <a:latin typeface="Calibri" panose="020F0502020204030204" pitchFamily="34" charset="0"/>
                <a:cs typeface="Calibri" panose="020F0502020204030204" pitchFamily="34" charset="0"/>
              </a:rPr>
              <a:t>кестесі</a:t>
            </a:r>
            <a:r>
              <a:rPr lang="ru-RU" sz="2400" dirty="0">
                <a:solidFill>
                  <a:srgbClr val="002060"/>
                </a:solidFill>
                <a:latin typeface="Calibri" panose="020F0502020204030204" pitchFamily="34" charset="0"/>
                <a:cs typeface="Calibri" panose="020F0502020204030204" pitchFamily="34" charset="0"/>
              </a:rPr>
              <a:t> </a:t>
            </a:r>
            <a:r>
              <a:rPr lang="ru-RU" sz="2400" dirty="0" err="1">
                <a:solidFill>
                  <a:srgbClr val="002060"/>
                </a:solidFill>
                <a:latin typeface="Calibri" panose="020F0502020204030204" pitchFamily="34" charset="0"/>
                <a:cs typeface="Calibri" panose="020F0502020204030204" pitchFamily="34" charset="0"/>
              </a:rPr>
              <a:t>келесіде</a:t>
            </a:r>
            <a:r>
              <a:rPr lang="ru-RU" sz="2400" dirty="0">
                <a:solidFill>
                  <a:srgbClr val="002060"/>
                </a:solidFill>
                <a:latin typeface="Calibri" panose="020F0502020204030204" pitchFamily="34" charset="0"/>
                <a:cs typeface="Calibri" panose="020F0502020204030204" pitchFamily="34" charset="0"/>
              </a:rPr>
              <a:t> </a:t>
            </a:r>
            <a:r>
              <a:rPr lang="ru-RU" sz="2400" dirty="0" err="1">
                <a:solidFill>
                  <a:srgbClr val="002060"/>
                </a:solidFill>
                <a:latin typeface="Calibri" panose="020F0502020204030204" pitchFamily="34" charset="0"/>
                <a:cs typeface="Calibri" panose="020F0502020204030204" pitchFamily="34" charset="0"/>
              </a:rPr>
              <a:t>көрсетілген</a:t>
            </a:r>
            <a:r>
              <a:rPr lang="ru-RU" sz="2400" dirty="0">
                <a:solidFill>
                  <a:srgbClr val="002060"/>
                </a:solidFill>
                <a:latin typeface="Calibri" panose="020F0502020204030204" pitchFamily="34" charset="0"/>
                <a:cs typeface="Calibri" panose="020F0502020204030204" pitchFamily="34" charset="0"/>
              </a:rPr>
              <a:t>.</a:t>
            </a:r>
          </a:p>
        </p:txBody>
      </p:sp>
      <p:sp>
        <p:nvSpPr>
          <p:cNvPr id="6" name="AutoShape 2" descr="STEM in Afterschool | Ignite Afterschool">
            <a:extLst>
              <a:ext uri="{FF2B5EF4-FFF2-40B4-BE49-F238E27FC236}">
                <a16:creationId xmlns:a16="http://schemas.microsoft.com/office/drawing/2014/main" id="{2881254C-22ED-44C6-8A71-413CF7613145}"/>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5124" name="Picture 4" descr="STEM in Afterschool | Ignite Afterschool">
            <a:extLst>
              <a:ext uri="{FF2B5EF4-FFF2-40B4-BE49-F238E27FC236}">
                <a16:creationId xmlns:a16="http://schemas.microsoft.com/office/drawing/2014/main" id="{EF500449-1261-4498-B39E-1C126CFD096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688288" y="4150638"/>
            <a:ext cx="1901594" cy="19015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5803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a:extLst>
              <a:ext uri="{FF2B5EF4-FFF2-40B4-BE49-F238E27FC236}">
                <a16:creationId xmlns:a16="http://schemas.microsoft.com/office/drawing/2014/main" id="{2712D009-2413-42B3-B2B7-BB6CAAC0FEA7}"/>
              </a:ext>
            </a:extLst>
          </p:cNvPr>
          <p:cNvGraphicFramePr>
            <a:graphicFrameLocks noGrp="1"/>
          </p:cNvGraphicFramePr>
          <p:nvPr>
            <p:extLst>
              <p:ext uri="{D42A27DB-BD31-4B8C-83A1-F6EECF244321}">
                <p14:modId xmlns:p14="http://schemas.microsoft.com/office/powerpoint/2010/main" val="502430466"/>
              </p:ext>
            </p:extLst>
          </p:nvPr>
        </p:nvGraphicFramePr>
        <p:xfrm>
          <a:off x="407368" y="476672"/>
          <a:ext cx="11449272" cy="6020804"/>
        </p:xfrm>
        <a:graphic>
          <a:graphicData uri="http://schemas.openxmlformats.org/drawingml/2006/table">
            <a:tbl>
              <a:tblPr firstRow="1" firstCol="1" bandRow="1">
                <a:tableStyleId>{3B4B98B0-60AC-42C2-AFA5-B58CD77FA1E5}</a:tableStyleId>
              </a:tblPr>
              <a:tblGrid>
                <a:gridCol w="4048087">
                  <a:extLst>
                    <a:ext uri="{9D8B030D-6E8A-4147-A177-3AD203B41FA5}">
                      <a16:colId xmlns:a16="http://schemas.microsoft.com/office/drawing/2014/main" val="3324607044"/>
                    </a:ext>
                  </a:extLst>
                </a:gridCol>
                <a:gridCol w="7401185">
                  <a:extLst>
                    <a:ext uri="{9D8B030D-6E8A-4147-A177-3AD203B41FA5}">
                      <a16:colId xmlns:a16="http://schemas.microsoft.com/office/drawing/2014/main" val="3922228150"/>
                    </a:ext>
                  </a:extLst>
                </a:gridCol>
              </a:tblGrid>
              <a:tr h="1082542">
                <a:tc>
                  <a:txBody>
                    <a:bodyPr/>
                    <a:lstStyle/>
                    <a:p>
                      <a:pPr>
                        <a:lnSpc>
                          <a:spcPct val="107000"/>
                        </a:lnSpc>
                        <a:spcAft>
                          <a:spcPts val="800"/>
                        </a:spcAft>
                      </a:pPr>
                      <a:r>
                        <a:rPr lang="kk-KZ" sz="2000" kern="100">
                          <a:effectLst/>
                        </a:rPr>
                        <a:t>Оқытудың пәнаралық сипаты</a:t>
                      </a:r>
                      <a:endParaRPr lang="ru-RU"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kk-KZ" sz="2000" b="0" kern="100" dirty="0">
                          <a:solidFill>
                            <a:schemeClr val="dk1"/>
                          </a:solidFill>
                          <a:effectLst/>
                        </a:rPr>
                        <a:t>STEM үшін міндет – дәстүрлі білім берудің практикалық мәселелерді шешуден алшақтығын жеңу және студенттерге түсінікті бірнеше пәндер арасында байланыс орнату.</a:t>
                      </a:r>
                      <a:endParaRPr lang="ru-RU" sz="2000" b="0" kern="100" dirty="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836170618"/>
                  </a:ext>
                </a:extLst>
              </a:tr>
              <a:tr h="535217">
                <a:tc>
                  <a:txBody>
                    <a:bodyPr/>
                    <a:lstStyle/>
                    <a:p>
                      <a:pPr>
                        <a:lnSpc>
                          <a:spcPct val="107000"/>
                        </a:lnSpc>
                        <a:spcAft>
                          <a:spcPts val="800"/>
                        </a:spcAft>
                      </a:pPr>
                      <a:r>
                        <a:rPr lang="kk-KZ" sz="2000" kern="100">
                          <a:effectLst/>
                        </a:rPr>
                        <a:t>Шығармашылық және инновация</a:t>
                      </a:r>
                      <a:endParaRPr lang="ru-RU"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kk-KZ" sz="2000" kern="100" dirty="0">
                          <a:effectLst/>
                        </a:rPr>
                        <a:t>Бір теорияны оқу жеткіліксіз. Жаңа әдістерді, идеяларды, жолдарды үнемі іздестіру маңызды</a:t>
                      </a:r>
                      <a:endParaRPr lang="ru-RU"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65511247"/>
                  </a:ext>
                </a:extLst>
              </a:tr>
              <a:tr h="1082542">
                <a:tc>
                  <a:txBody>
                    <a:bodyPr/>
                    <a:lstStyle/>
                    <a:p>
                      <a:pPr>
                        <a:lnSpc>
                          <a:spcPct val="107000"/>
                        </a:lnSpc>
                        <a:spcAft>
                          <a:spcPts val="800"/>
                        </a:spcAft>
                      </a:pPr>
                      <a:r>
                        <a:rPr lang="kk-KZ" sz="2000" kern="100" dirty="0">
                          <a:effectLst/>
                        </a:rPr>
                        <a:t>Оқу процесінің жобалық формасы</a:t>
                      </a:r>
                      <a:endParaRPr lang="ru-RU"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kk-KZ" sz="2000" kern="100" dirty="0">
                          <a:effectLst/>
                        </a:rPr>
                        <a:t>Оқушылар білім беру мәселелерін бірлесіп шешу үшін топ құрады. Жоба бойынша топта жұмыс жасау арқылы олар болашақ мамандығына барынша жақын тәжірибе жинақтайды.</a:t>
                      </a:r>
                      <a:endParaRPr lang="ru-RU"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84129131"/>
                  </a:ext>
                </a:extLst>
              </a:tr>
              <a:tr h="1082542">
                <a:tc>
                  <a:txBody>
                    <a:bodyPr/>
                    <a:lstStyle/>
                    <a:p>
                      <a:pPr>
                        <a:lnSpc>
                          <a:spcPct val="107000"/>
                        </a:lnSpc>
                        <a:spcAft>
                          <a:spcPts val="800"/>
                        </a:spcAft>
                      </a:pPr>
                      <a:r>
                        <a:rPr lang="kk-KZ" sz="2000" kern="100" dirty="0">
                          <a:effectLst/>
                        </a:rPr>
                        <a:t>Практикалық бағыты</a:t>
                      </a:r>
                      <a:endParaRPr lang="ru-RU"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kk-KZ" sz="2000" kern="100">
                          <a:effectLst/>
                        </a:rPr>
                        <a:t>Оқыту технологиялық компанияларда тағылымдамадан өтуді қамтиды. Алынған білім мен дағдыларды отбасының, оқу орнының, кәсіпорынның немесе қаланың қажеттіліктеріне пайдалануға болады.</a:t>
                      </a:r>
                      <a:endParaRPr lang="ru-RU"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40690526"/>
                  </a:ext>
                </a:extLst>
              </a:tr>
              <a:tr h="1082542">
                <a:tc>
                  <a:txBody>
                    <a:bodyPr/>
                    <a:lstStyle/>
                    <a:p>
                      <a:pPr>
                        <a:lnSpc>
                          <a:spcPct val="107000"/>
                        </a:lnSpc>
                        <a:spcAft>
                          <a:spcPts val="800"/>
                        </a:spcAft>
                      </a:pPr>
                      <a:r>
                        <a:rPr lang="kk-KZ" sz="2000" kern="100">
                          <a:effectLst/>
                        </a:rPr>
                        <a:t>Пәндерді таңдау мүмкіндігі</a:t>
                      </a:r>
                      <a:endParaRPr lang="ru-RU"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kk-KZ" sz="2000" kern="100">
                          <a:effectLst/>
                        </a:rPr>
                        <a:t>Қолданбалы ғылыми зерттеулер маманын дайындау үшін негізгі оқу пәндері таңдалады. Бұл заманауи технологиялар, инженерлік пәндер және жаратылыстану пәндері – химия, физика және биология.</a:t>
                      </a:r>
                      <a:endParaRPr lang="ru-RU"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36993684"/>
                  </a:ext>
                </a:extLst>
              </a:tr>
              <a:tr h="535217">
                <a:tc>
                  <a:txBody>
                    <a:bodyPr/>
                    <a:lstStyle/>
                    <a:p>
                      <a:pPr>
                        <a:lnSpc>
                          <a:spcPct val="107000"/>
                        </a:lnSpc>
                        <a:spcAft>
                          <a:spcPts val="800"/>
                        </a:spcAft>
                      </a:pPr>
                      <a:r>
                        <a:rPr lang="kk-KZ" sz="2000" kern="100">
                          <a:effectLst/>
                        </a:rPr>
                        <a:t>Сыни тұрғыдан ойлау</a:t>
                      </a:r>
                      <a:endParaRPr lang="ru-RU"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kk-KZ" sz="2000" kern="100" dirty="0">
                          <a:effectLst/>
                        </a:rPr>
                        <a:t>Үйренгенді түсіну және тәжірибе арқылы растау қажет. Бұл оқудың логикасы.</a:t>
                      </a:r>
                      <a:endParaRPr lang="ru-RU"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54132466"/>
                  </a:ext>
                </a:extLst>
              </a:tr>
            </a:tbl>
          </a:graphicData>
        </a:graphic>
      </p:graphicFrame>
    </p:spTree>
    <p:extLst>
      <p:ext uri="{BB962C8B-B14F-4D97-AF65-F5344CB8AC3E}">
        <p14:creationId xmlns:p14="http://schemas.microsoft.com/office/powerpoint/2010/main" val="2343810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5B7F53D-A480-4D29-8F08-31FE4319FDD8}"/>
              </a:ext>
            </a:extLst>
          </p:cNvPr>
          <p:cNvSpPr txBox="1"/>
          <p:nvPr/>
        </p:nvSpPr>
        <p:spPr>
          <a:xfrm>
            <a:off x="695400" y="317144"/>
            <a:ext cx="8928992" cy="470000"/>
          </a:xfrm>
          <a:prstGeom prst="rect">
            <a:avLst/>
          </a:prstGeom>
          <a:noFill/>
        </p:spPr>
        <p:txBody>
          <a:bodyPr wrap="square">
            <a:spAutoFit/>
          </a:bodyPr>
          <a:lstStyle/>
          <a:p>
            <a:pPr>
              <a:lnSpc>
                <a:spcPct val="107000"/>
              </a:lnSpc>
              <a:spcAft>
                <a:spcPts val="800"/>
              </a:spcAft>
            </a:pPr>
            <a:endParaRPr lang="ru-RU"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687B795B-DB0C-43B4-8E10-421198BCB61C}"/>
              </a:ext>
            </a:extLst>
          </p:cNvPr>
          <p:cNvSpPr txBox="1"/>
          <p:nvPr/>
        </p:nvSpPr>
        <p:spPr>
          <a:xfrm>
            <a:off x="407368" y="569077"/>
            <a:ext cx="11449272" cy="4995983"/>
          </a:xfrm>
          <a:prstGeom prst="rect">
            <a:avLst/>
          </a:prstGeom>
          <a:noFill/>
        </p:spPr>
        <p:txBody>
          <a:bodyPr wrap="square">
            <a:spAutoFit/>
          </a:bodyPr>
          <a:lstStyle/>
          <a:p>
            <a:pPr>
              <a:lnSpc>
                <a:spcPct val="107000"/>
              </a:lnSpc>
              <a:spcAft>
                <a:spcPts val="800"/>
              </a:spcAft>
            </a:pPr>
            <a:r>
              <a:rPr lang="kk-KZ" sz="2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STEM кадрларын даярлау үш негізгі бағытта дамып келеді.</a:t>
            </a:r>
            <a:endParaRPr lang="ru-RU" sz="2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kk-KZ" sz="2000" b="1"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Біріншіден</a:t>
            </a:r>
            <a:r>
              <a:rPr lang="kk-KZ" sz="2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бұл білім беруді жекелендіру. Қазірдің өзінде әлемнің жетекші университеттері білім беру бағдарламаларын белсенді түрде жекелендіруде. Міндетті сабаққа санаулы пәндер ғана қалды; қалғанын оқушылар өздері таңдайды. Оқытудың жеке жоспары әрбір студентке өз әлеуетін ашуға және болашақ жұмыс берушілердің қажеттіліктерін қанағаттандыратын білім алуға мүмкіндік береді.</a:t>
            </a:r>
            <a:endParaRPr lang="ru-RU" sz="2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kk-KZ" sz="2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kk-KZ" sz="2000" b="1"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Екіншіден</a:t>
            </a:r>
            <a:r>
              <a:rPr lang="kk-KZ" sz="2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STEM білім беруді дамыту жобалық ойлауға және топтық жұмысқа баса назар аудара отырып жүзеге асырылуда. Қазіргі заманғы кәсіпорындар команданы басқару дағдылары мен командада жұмыс істеу тәжірибесі бар инженерлерге қызығушылық танытады. Осындай үміттерді қанағаттандыру үшін STEM білім беру жұмсақ дағдыларды оқытуға біріктіреді.</a:t>
            </a:r>
            <a:endParaRPr lang="ru-RU" sz="2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kk-KZ" sz="2000" b="1"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Үшіншіден</a:t>
            </a:r>
            <a:r>
              <a:rPr lang="kk-KZ" sz="2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соңғы уақытта (қазіргі эпидемиологиялық жағдайға байланысты) STEM тәсілімен қамтамасыз етілген аралас оқыту форматтарын әзірлеу қаншалықты маңызды екені белгілі болды. Қашықтықтан оқыту форматы білім беру ұйымдарына жеке сабақ бере алмайтын білікті мұғалімдерді тартуға, ал студенттерге сабақ кестесін еркін жоспарлауға және жатақхана мен жалдамалы баспанаға тәуелді болмауға мүмкіндік береді.</a:t>
            </a:r>
            <a:endParaRPr lang="ru-RU" sz="2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7540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6AE0B35-E0BE-4DDE-A53D-B7A5475AB5A6}"/>
              </a:ext>
            </a:extLst>
          </p:cNvPr>
          <p:cNvSpPr txBox="1"/>
          <p:nvPr/>
        </p:nvSpPr>
        <p:spPr>
          <a:xfrm>
            <a:off x="551384" y="380563"/>
            <a:ext cx="11089232" cy="1938992"/>
          </a:xfrm>
          <a:prstGeom prst="rect">
            <a:avLst/>
          </a:prstGeom>
          <a:noFill/>
        </p:spPr>
        <p:txBody>
          <a:bodyPr wrap="square">
            <a:spAutoFit/>
          </a:bodyPr>
          <a:lstStyle/>
          <a:p>
            <a:pPr algn="just"/>
            <a:r>
              <a:rPr lang="ru-RU" sz="2400" b="1" dirty="0" err="1">
                <a:solidFill>
                  <a:srgbClr val="002060"/>
                </a:solidFill>
                <a:cs typeface="Calibri" panose="020F0502020204030204" pitchFamily="34" charset="0"/>
              </a:rPr>
              <a:t>Stem</a:t>
            </a:r>
            <a:r>
              <a:rPr lang="ru-RU" sz="2400" b="1" dirty="0">
                <a:solidFill>
                  <a:srgbClr val="002060"/>
                </a:solidFill>
                <a:cs typeface="Calibri" panose="020F0502020204030204" pitchFamily="34" charset="0"/>
              </a:rPr>
              <a:t> </a:t>
            </a:r>
            <a:r>
              <a:rPr lang="ru-RU" sz="2400" b="1" dirty="0" err="1">
                <a:solidFill>
                  <a:srgbClr val="002060"/>
                </a:solidFill>
                <a:cs typeface="Calibri" panose="020F0502020204030204" pitchFamily="34" charset="0"/>
              </a:rPr>
              <a:t>білім</a:t>
            </a:r>
            <a:r>
              <a:rPr lang="ru-RU" sz="2400" b="1" dirty="0">
                <a:solidFill>
                  <a:srgbClr val="002060"/>
                </a:solidFill>
                <a:cs typeface="Calibri" panose="020F0502020204030204" pitchFamily="34" charset="0"/>
              </a:rPr>
              <a:t> беру </a:t>
            </a:r>
            <a:r>
              <a:rPr lang="ru-RU" sz="2400" b="1" dirty="0" err="1">
                <a:solidFill>
                  <a:srgbClr val="002060"/>
                </a:solidFill>
                <a:cs typeface="Calibri" panose="020F0502020204030204" pitchFamily="34" charset="0"/>
              </a:rPr>
              <a:t>тұжырымдамасы</a:t>
            </a:r>
            <a:r>
              <a:rPr lang="ru-RU" sz="2400" b="1" dirty="0">
                <a:solidFill>
                  <a:srgbClr val="002060"/>
                </a:solidFill>
                <a:cs typeface="Calibri" panose="020F0502020204030204" pitchFamily="34" charset="0"/>
              </a:rPr>
              <a:t> </a:t>
            </a:r>
            <a:r>
              <a:rPr lang="ru-RU" sz="2400" dirty="0">
                <a:solidFill>
                  <a:srgbClr val="002060"/>
                </a:solidFill>
                <a:cs typeface="Calibri" panose="020F0502020204030204" pitchFamily="34" charset="0"/>
              </a:rPr>
              <a:t>«</a:t>
            </a:r>
            <a:r>
              <a:rPr lang="ru-RU" sz="2400" dirty="0" err="1">
                <a:solidFill>
                  <a:srgbClr val="002060"/>
                </a:solidFill>
                <a:cs typeface="Calibri" panose="020F0502020204030204" pitchFamily="34" charset="0"/>
              </a:rPr>
              <a:t>Білім</a:t>
            </a:r>
            <a:r>
              <a:rPr lang="ru-RU" sz="2400" dirty="0">
                <a:solidFill>
                  <a:srgbClr val="002060"/>
                </a:solidFill>
                <a:cs typeface="Calibri" panose="020F0502020204030204" pitchFamily="34" charset="0"/>
              </a:rPr>
              <a:t> </a:t>
            </a:r>
            <a:r>
              <a:rPr lang="ru-RU" sz="2400" dirty="0" err="1">
                <a:solidFill>
                  <a:srgbClr val="002060"/>
                </a:solidFill>
                <a:cs typeface="Calibri" panose="020F0502020204030204" pitchFamily="34" charset="0"/>
              </a:rPr>
              <a:t>туралы</a:t>
            </a:r>
            <a:r>
              <a:rPr lang="ru-RU" sz="2400" dirty="0">
                <a:solidFill>
                  <a:srgbClr val="002060"/>
                </a:solidFill>
                <a:cs typeface="Calibri" panose="020F0502020204030204" pitchFamily="34" charset="0"/>
              </a:rPr>
              <a:t>» </a:t>
            </a:r>
            <a:r>
              <a:rPr lang="ru-RU" sz="2400" dirty="0" err="1">
                <a:solidFill>
                  <a:srgbClr val="002060"/>
                </a:solidFill>
                <a:cs typeface="Calibri" panose="020F0502020204030204" pitchFamily="34" charset="0"/>
              </a:rPr>
              <a:t>Қазақстан</a:t>
            </a:r>
            <a:r>
              <a:rPr lang="ru-RU" sz="2400" dirty="0">
                <a:solidFill>
                  <a:srgbClr val="002060"/>
                </a:solidFill>
                <a:cs typeface="Calibri" panose="020F0502020204030204" pitchFamily="34" charset="0"/>
              </a:rPr>
              <a:t> </a:t>
            </a:r>
            <a:r>
              <a:rPr lang="ru-RU" sz="2400" dirty="0" err="1">
                <a:solidFill>
                  <a:srgbClr val="002060"/>
                </a:solidFill>
                <a:cs typeface="Calibri" panose="020F0502020204030204" pitchFamily="34" charset="0"/>
              </a:rPr>
              <a:t>Республикасының</a:t>
            </a:r>
            <a:r>
              <a:rPr lang="ru-RU" sz="2400" dirty="0">
                <a:solidFill>
                  <a:srgbClr val="002060"/>
                </a:solidFill>
                <a:cs typeface="Calibri" panose="020F0502020204030204" pitchFamily="34" charset="0"/>
              </a:rPr>
              <a:t> </a:t>
            </a:r>
            <a:r>
              <a:rPr lang="ru-RU" sz="2400" dirty="0" err="1">
                <a:solidFill>
                  <a:srgbClr val="002060"/>
                </a:solidFill>
                <a:cs typeface="Calibri" panose="020F0502020204030204" pitchFamily="34" charset="0"/>
              </a:rPr>
              <a:t>Заңына</a:t>
            </a:r>
            <a:r>
              <a:rPr lang="ru-RU" sz="2400" dirty="0">
                <a:solidFill>
                  <a:srgbClr val="002060"/>
                </a:solidFill>
                <a:cs typeface="Calibri" panose="020F0502020204030204" pitchFamily="34" charset="0"/>
              </a:rPr>
              <a:t>; </a:t>
            </a:r>
            <a:r>
              <a:rPr lang="ru-RU" sz="2400" dirty="0" err="1">
                <a:solidFill>
                  <a:srgbClr val="002060"/>
                </a:solidFill>
                <a:cs typeface="Calibri" panose="020F0502020204030204" pitchFamily="34" charset="0"/>
              </a:rPr>
              <a:t>Қазақстан</a:t>
            </a:r>
            <a:r>
              <a:rPr lang="ru-RU" sz="2400" dirty="0">
                <a:solidFill>
                  <a:srgbClr val="002060"/>
                </a:solidFill>
                <a:cs typeface="Calibri" panose="020F0502020204030204" pitchFamily="34" charset="0"/>
              </a:rPr>
              <a:t> </a:t>
            </a:r>
            <a:r>
              <a:rPr lang="ru-RU" sz="2400" dirty="0" err="1">
                <a:solidFill>
                  <a:srgbClr val="002060"/>
                </a:solidFill>
                <a:cs typeface="Calibri" panose="020F0502020204030204" pitchFamily="34" charset="0"/>
              </a:rPr>
              <a:t>Республикасының</a:t>
            </a:r>
            <a:r>
              <a:rPr lang="ru-RU" sz="2400" dirty="0">
                <a:solidFill>
                  <a:srgbClr val="002060"/>
                </a:solidFill>
                <a:cs typeface="Calibri" panose="020F0502020204030204" pitchFamily="34" charset="0"/>
              </a:rPr>
              <a:t> 2025 </a:t>
            </a:r>
            <a:r>
              <a:rPr lang="ru-RU" sz="2400" dirty="0" err="1">
                <a:solidFill>
                  <a:srgbClr val="002060"/>
                </a:solidFill>
                <a:cs typeface="Calibri" panose="020F0502020204030204" pitchFamily="34" charset="0"/>
              </a:rPr>
              <a:t>жылға</a:t>
            </a:r>
            <a:r>
              <a:rPr lang="ru-RU" sz="2400" dirty="0">
                <a:solidFill>
                  <a:srgbClr val="002060"/>
                </a:solidFill>
                <a:cs typeface="Calibri" panose="020F0502020204030204" pitchFamily="34" charset="0"/>
              </a:rPr>
              <a:t> </a:t>
            </a:r>
            <a:r>
              <a:rPr lang="ru-RU" sz="2400" dirty="0" err="1">
                <a:solidFill>
                  <a:srgbClr val="002060"/>
                </a:solidFill>
                <a:cs typeface="Calibri" panose="020F0502020204030204" pitchFamily="34" charset="0"/>
              </a:rPr>
              <a:t>дейінгі</a:t>
            </a:r>
            <a:r>
              <a:rPr lang="ru-RU" sz="2400" dirty="0">
                <a:solidFill>
                  <a:srgbClr val="002060"/>
                </a:solidFill>
                <a:cs typeface="Calibri" panose="020F0502020204030204" pitchFamily="34" charset="0"/>
              </a:rPr>
              <a:t> </a:t>
            </a:r>
            <a:r>
              <a:rPr lang="ru-RU" sz="2400" dirty="0" err="1">
                <a:solidFill>
                  <a:srgbClr val="002060"/>
                </a:solidFill>
                <a:cs typeface="Calibri" panose="020F0502020204030204" pitchFamily="34" charset="0"/>
              </a:rPr>
              <a:t>стратегиялық</a:t>
            </a:r>
            <a:r>
              <a:rPr lang="ru-RU" sz="2400" dirty="0">
                <a:solidFill>
                  <a:srgbClr val="002060"/>
                </a:solidFill>
                <a:cs typeface="Calibri" panose="020F0502020204030204" pitchFamily="34" charset="0"/>
              </a:rPr>
              <a:t> даму </a:t>
            </a:r>
            <a:r>
              <a:rPr lang="ru-RU" sz="2400" dirty="0" err="1">
                <a:solidFill>
                  <a:srgbClr val="002060"/>
                </a:solidFill>
                <a:cs typeface="Calibri" panose="020F0502020204030204" pitchFamily="34" charset="0"/>
              </a:rPr>
              <a:t>жоспары</a:t>
            </a:r>
            <a:r>
              <a:rPr lang="ru-RU" sz="2400" dirty="0">
                <a:solidFill>
                  <a:srgbClr val="002060"/>
                </a:solidFill>
                <a:cs typeface="Calibri" panose="020F0502020204030204" pitchFamily="34" charset="0"/>
              </a:rPr>
              <a:t>; «</a:t>
            </a:r>
            <a:r>
              <a:rPr lang="ru-RU" sz="2400" dirty="0" err="1">
                <a:solidFill>
                  <a:srgbClr val="002060"/>
                </a:solidFill>
                <a:cs typeface="Calibri" panose="020F0502020204030204" pitchFamily="34" charset="0"/>
              </a:rPr>
              <a:t>Қазақстан</a:t>
            </a:r>
            <a:r>
              <a:rPr lang="ru-RU" sz="2400" dirty="0">
                <a:solidFill>
                  <a:srgbClr val="002060"/>
                </a:solidFill>
                <a:cs typeface="Calibri" panose="020F0502020204030204" pitchFamily="34" charset="0"/>
              </a:rPr>
              <a:t> </a:t>
            </a:r>
            <a:r>
              <a:rPr lang="ru-RU" sz="2400" dirty="0" err="1">
                <a:solidFill>
                  <a:srgbClr val="002060"/>
                </a:solidFill>
                <a:cs typeface="Calibri" panose="020F0502020204030204" pitchFamily="34" charset="0"/>
              </a:rPr>
              <a:t>Республикасының</a:t>
            </a:r>
            <a:r>
              <a:rPr lang="ru-RU" sz="2400" dirty="0">
                <a:solidFill>
                  <a:srgbClr val="002060"/>
                </a:solidFill>
                <a:cs typeface="Calibri" panose="020F0502020204030204" pitchFamily="34" charset="0"/>
              </a:rPr>
              <a:t> </a:t>
            </a:r>
            <a:r>
              <a:rPr lang="ru-RU" sz="2400" dirty="0" err="1">
                <a:solidFill>
                  <a:srgbClr val="002060"/>
                </a:solidFill>
                <a:cs typeface="Calibri" panose="020F0502020204030204" pitchFamily="34" charset="0"/>
              </a:rPr>
              <a:t>білім</a:t>
            </a:r>
            <a:r>
              <a:rPr lang="ru-RU" sz="2400" dirty="0">
                <a:solidFill>
                  <a:srgbClr val="002060"/>
                </a:solidFill>
                <a:cs typeface="Calibri" panose="020F0502020204030204" pitchFamily="34" charset="0"/>
              </a:rPr>
              <a:t> </a:t>
            </a:r>
            <a:r>
              <a:rPr lang="ru-RU" sz="2400" dirty="0" err="1">
                <a:solidFill>
                  <a:srgbClr val="002060"/>
                </a:solidFill>
                <a:cs typeface="Calibri" panose="020F0502020204030204" pitchFamily="34" charset="0"/>
              </a:rPr>
              <a:t>беруді</a:t>
            </a:r>
            <a:r>
              <a:rPr lang="ru-RU" sz="2400" dirty="0">
                <a:solidFill>
                  <a:srgbClr val="002060"/>
                </a:solidFill>
                <a:cs typeface="Calibri" panose="020F0502020204030204" pitchFamily="34" charset="0"/>
              </a:rPr>
              <a:t> </a:t>
            </a:r>
            <a:r>
              <a:rPr lang="ru-RU" sz="2400" dirty="0" err="1">
                <a:solidFill>
                  <a:srgbClr val="002060"/>
                </a:solidFill>
                <a:cs typeface="Calibri" panose="020F0502020204030204" pitchFamily="34" charset="0"/>
              </a:rPr>
              <a:t>дамытудың</a:t>
            </a:r>
            <a:r>
              <a:rPr lang="ru-RU" sz="2400" dirty="0">
                <a:solidFill>
                  <a:srgbClr val="002060"/>
                </a:solidFill>
                <a:cs typeface="Calibri" panose="020F0502020204030204" pitchFamily="34" charset="0"/>
              </a:rPr>
              <a:t> 2022-2026 </a:t>
            </a:r>
            <a:r>
              <a:rPr lang="ru-RU" sz="2400" dirty="0" err="1">
                <a:solidFill>
                  <a:srgbClr val="002060"/>
                </a:solidFill>
                <a:cs typeface="Calibri" panose="020F0502020204030204" pitchFamily="34" charset="0"/>
              </a:rPr>
              <a:t>жылдарға</a:t>
            </a:r>
            <a:r>
              <a:rPr lang="ru-RU" sz="2400" dirty="0">
                <a:solidFill>
                  <a:srgbClr val="002060"/>
                </a:solidFill>
                <a:cs typeface="Calibri" panose="020F0502020204030204" pitchFamily="34" charset="0"/>
              </a:rPr>
              <a:t> </a:t>
            </a:r>
            <a:r>
              <a:rPr lang="ru-RU" sz="2400" dirty="0" err="1">
                <a:solidFill>
                  <a:srgbClr val="002060"/>
                </a:solidFill>
                <a:cs typeface="Calibri" panose="020F0502020204030204" pitchFamily="34" charset="0"/>
              </a:rPr>
              <a:t>арналған</a:t>
            </a:r>
            <a:r>
              <a:rPr lang="ru-RU" sz="2400" dirty="0">
                <a:solidFill>
                  <a:srgbClr val="002060"/>
                </a:solidFill>
                <a:cs typeface="Calibri" panose="020F0502020204030204" pitchFamily="34" charset="0"/>
              </a:rPr>
              <a:t> </a:t>
            </a:r>
            <a:r>
              <a:rPr lang="ru-RU" sz="2400" dirty="0" err="1">
                <a:solidFill>
                  <a:srgbClr val="002060"/>
                </a:solidFill>
                <a:cs typeface="Calibri" panose="020F0502020204030204" pitchFamily="34" charset="0"/>
              </a:rPr>
              <a:t>тұжырымдамасы</a:t>
            </a:r>
            <a:r>
              <a:rPr lang="ru-RU" sz="2400" dirty="0">
                <a:solidFill>
                  <a:srgbClr val="002060"/>
                </a:solidFill>
                <a:cs typeface="Calibri" panose="020F0502020204030204" pitchFamily="34" charset="0"/>
              </a:rPr>
              <a:t>» </a:t>
            </a:r>
            <a:r>
              <a:rPr lang="ru-RU" sz="2400" dirty="0" err="1">
                <a:solidFill>
                  <a:srgbClr val="002060"/>
                </a:solidFill>
                <a:cs typeface="Calibri" panose="020F0502020204030204" pitchFamily="34" charset="0"/>
              </a:rPr>
              <a:t>және</a:t>
            </a:r>
            <a:r>
              <a:rPr lang="ru-RU" sz="2400" dirty="0">
                <a:solidFill>
                  <a:srgbClr val="002060"/>
                </a:solidFill>
                <a:cs typeface="Calibri" panose="020F0502020204030204" pitchFamily="34" charset="0"/>
              </a:rPr>
              <a:t> ЮНЕСКО-</a:t>
            </a:r>
            <a:r>
              <a:rPr lang="ru-RU" sz="2400" dirty="0" err="1">
                <a:solidFill>
                  <a:srgbClr val="002060"/>
                </a:solidFill>
                <a:cs typeface="Calibri" panose="020F0502020204030204" pitchFamily="34" charset="0"/>
              </a:rPr>
              <a:t>ның</a:t>
            </a:r>
            <a:r>
              <a:rPr lang="ru-RU" sz="2400" dirty="0">
                <a:solidFill>
                  <a:srgbClr val="002060"/>
                </a:solidFill>
                <a:cs typeface="Calibri" panose="020F0502020204030204" pitchFamily="34" charset="0"/>
              </a:rPr>
              <a:t> </a:t>
            </a:r>
            <a:r>
              <a:rPr lang="ru-RU" sz="2400" dirty="0" err="1">
                <a:solidFill>
                  <a:srgbClr val="002060"/>
                </a:solidFill>
                <a:cs typeface="Calibri" panose="020F0502020204030204" pitchFamily="34" charset="0"/>
              </a:rPr>
              <a:t>өмір</a:t>
            </a:r>
            <a:r>
              <a:rPr lang="ru-RU" sz="2400" dirty="0">
                <a:solidFill>
                  <a:srgbClr val="002060"/>
                </a:solidFill>
                <a:cs typeface="Calibri" panose="020F0502020204030204" pitchFamily="34" charset="0"/>
              </a:rPr>
              <a:t> </a:t>
            </a:r>
            <a:r>
              <a:rPr lang="ru-RU" sz="2400" dirty="0" err="1">
                <a:solidFill>
                  <a:srgbClr val="002060"/>
                </a:solidFill>
                <a:cs typeface="Calibri" panose="020F0502020204030204" pitchFamily="34" charset="0"/>
              </a:rPr>
              <a:t>бойы</a:t>
            </a:r>
            <a:r>
              <a:rPr lang="ru-RU" sz="2400" dirty="0">
                <a:solidFill>
                  <a:srgbClr val="002060"/>
                </a:solidFill>
                <a:cs typeface="Calibri" panose="020F0502020204030204" pitchFamily="34" charset="0"/>
              </a:rPr>
              <a:t> </a:t>
            </a:r>
            <a:r>
              <a:rPr lang="ru-RU" sz="2400" dirty="0" err="1">
                <a:solidFill>
                  <a:srgbClr val="002060"/>
                </a:solidFill>
                <a:cs typeface="Calibri" panose="020F0502020204030204" pitchFamily="34" charset="0"/>
              </a:rPr>
              <a:t>білім</a:t>
            </a:r>
            <a:r>
              <a:rPr lang="ru-RU" sz="2400" dirty="0">
                <a:solidFill>
                  <a:srgbClr val="002060"/>
                </a:solidFill>
                <a:cs typeface="Calibri" panose="020F0502020204030204" pitchFamily="34" charset="0"/>
              </a:rPr>
              <a:t> </a:t>
            </a:r>
            <a:r>
              <a:rPr lang="ru-RU" sz="2400" dirty="0" err="1">
                <a:solidFill>
                  <a:srgbClr val="002060"/>
                </a:solidFill>
                <a:cs typeface="Calibri" panose="020F0502020204030204" pitchFamily="34" charset="0"/>
              </a:rPr>
              <a:t>алу</a:t>
            </a:r>
            <a:r>
              <a:rPr lang="ru-RU" sz="2400" dirty="0">
                <a:solidFill>
                  <a:srgbClr val="002060"/>
                </a:solidFill>
                <a:cs typeface="Calibri" panose="020F0502020204030204" pitchFamily="34" charset="0"/>
              </a:rPr>
              <a:t> </a:t>
            </a:r>
            <a:r>
              <a:rPr lang="ru-RU" sz="2400" dirty="0" err="1">
                <a:solidFill>
                  <a:srgbClr val="002060"/>
                </a:solidFill>
                <a:cs typeface="Calibri" panose="020F0502020204030204" pitchFamily="34" charset="0"/>
              </a:rPr>
              <a:t>жөніндегі</a:t>
            </a:r>
            <a:r>
              <a:rPr lang="ru-RU" sz="2400" dirty="0">
                <a:solidFill>
                  <a:srgbClr val="002060"/>
                </a:solidFill>
                <a:cs typeface="Calibri" panose="020F0502020204030204" pitchFamily="34" charset="0"/>
              </a:rPr>
              <a:t> </a:t>
            </a:r>
            <a:r>
              <a:rPr lang="ru-RU" sz="2400" dirty="0" err="1">
                <a:solidFill>
                  <a:srgbClr val="002060"/>
                </a:solidFill>
                <a:cs typeface="Calibri" panose="020F0502020204030204" pitchFamily="34" charset="0"/>
              </a:rPr>
              <a:t>ұсынымдарына</a:t>
            </a:r>
            <a:r>
              <a:rPr lang="ru-RU" sz="2400" dirty="0">
                <a:solidFill>
                  <a:srgbClr val="002060"/>
                </a:solidFill>
                <a:cs typeface="Calibri" panose="020F0502020204030204" pitchFamily="34" charset="0"/>
              </a:rPr>
              <a:t> </a:t>
            </a:r>
            <a:r>
              <a:rPr lang="ru-RU" sz="2400" dirty="0" err="1">
                <a:solidFill>
                  <a:srgbClr val="002060"/>
                </a:solidFill>
                <a:cs typeface="Calibri" panose="020F0502020204030204" pitchFamily="34" charset="0"/>
              </a:rPr>
              <a:t>сәйкес</a:t>
            </a:r>
            <a:r>
              <a:rPr lang="ru-RU" sz="2400" dirty="0">
                <a:solidFill>
                  <a:srgbClr val="002060"/>
                </a:solidFill>
                <a:cs typeface="Calibri" panose="020F0502020204030204" pitchFamily="34" charset="0"/>
              </a:rPr>
              <a:t> </a:t>
            </a:r>
            <a:r>
              <a:rPr lang="ru-RU" sz="2400" dirty="0" err="1">
                <a:solidFill>
                  <a:srgbClr val="002060"/>
                </a:solidFill>
                <a:cs typeface="Calibri" panose="020F0502020204030204" pitchFamily="34" charset="0"/>
              </a:rPr>
              <a:t>әзірленді</a:t>
            </a:r>
            <a:r>
              <a:rPr lang="ru-RU" sz="2400" dirty="0">
                <a:solidFill>
                  <a:srgbClr val="002060"/>
                </a:solidFill>
                <a:cs typeface="Calibri" panose="020F0502020204030204" pitchFamily="34" charset="0"/>
              </a:rPr>
              <a:t>.</a:t>
            </a:r>
          </a:p>
        </p:txBody>
      </p:sp>
      <p:sp>
        <p:nvSpPr>
          <p:cNvPr id="5" name="TextBox 4">
            <a:extLst>
              <a:ext uri="{FF2B5EF4-FFF2-40B4-BE49-F238E27FC236}">
                <a16:creationId xmlns:a16="http://schemas.microsoft.com/office/drawing/2014/main" id="{D44C4FA2-4783-45BC-89AD-0E5D6DD98073}"/>
              </a:ext>
            </a:extLst>
          </p:cNvPr>
          <p:cNvSpPr txBox="1"/>
          <p:nvPr/>
        </p:nvSpPr>
        <p:spPr>
          <a:xfrm>
            <a:off x="3863752" y="2319555"/>
            <a:ext cx="7992888" cy="369332"/>
          </a:xfrm>
          <a:prstGeom prst="rect">
            <a:avLst/>
          </a:prstGeom>
          <a:noFill/>
        </p:spPr>
        <p:txBody>
          <a:bodyPr wrap="square">
            <a:spAutoFit/>
          </a:bodyPr>
          <a:lstStyle/>
          <a:p>
            <a:pPr algn="r"/>
            <a:r>
              <a:rPr lang="ru-RU" sz="1800" b="1" i="0" dirty="0">
                <a:solidFill>
                  <a:srgbClr val="000000"/>
                </a:solidFill>
                <a:effectLst/>
                <a:latin typeface="TimesNewRomanPS-BoldMT"/>
              </a:rPr>
              <a:t>Концепция STEM-образования. </a:t>
            </a:r>
            <a:r>
              <a:rPr lang="ru-RU" sz="1800" b="0" i="0" dirty="0">
                <a:solidFill>
                  <a:srgbClr val="000000"/>
                </a:solidFill>
                <a:effectLst/>
                <a:latin typeface="TimesNewRomanPSMT"/>
              </a:rPr>
              <a:t>- Астана: НАО имени Ы. Алтынсарина, 2023.</a:t>
            </a:r>
            <a:endParaRPr lang="ru-RU" dirty="0"/>
          </a:p>
        </p:txBody>
      </p:sp>
      <p:sp>
        <p:nvSpPr>
          <p:cNvPr id="9" name="TextBox 8">
            <a:extLst>
              <a:ext uri="{FF2B5EF4-FFF2-40B4-BE49-F238E27FC236}">
                <a16:creationId xmlns:a16="http://schemas.microsoft.com/office/drawing/2014/main" id="{6A736AA7-7D4F-4B07-BD7E-805F3E69BD41}"/>
              </a:ext>
            </a:extLst>
          </p:cNvPr>
          <p:cNvSpPr txBox="1"/>
          <p:nvPr/>
        </p:nvSpPr>
        <p:spPr>
          <a:xfrm>
            <a:off x="551384" y="4627879"/>
            <a:ext cx="11089232" cy="1569660"/>
          </a:xfrm>
          <a:prstGeom prst="rect">
            <a:avLst/>
          </a:prstGeom>
          <a:noFill/>
        </p:spPr>
        <p:txBody>
          <a:bodyPr wrap="square">
            <a:spAutoFit/>
          </a:bodyPr>
          <a:lstStyle/>
          <a:p>
            <a:pPr algn="just"/>
            <a:r>
              <a:rPr lang="en-US" sz="2400" b="1" dirty="0">
                <a:solidFill>
                  <a:srgbClr val="002060"/>
                </a:solidFill>
                <a:effectLst/>
              </a:rPr>
              <a:t>Stem</a:t>
            </a:r>
            <a:r>
              <a:rPr lang="kk-KZ" sz="2400" b="1" dirty="0">
                <a:solidFill>
                  <a:srgbClr val="002060"/>
                </a:solidFill>
                <a:effectLst/>
              </a:rPr>
              <a:t> білім беру </a:t>
            </a:r>
            <a:r>
              <a:rPr lang="ru-RU" sz="2400" b="1" dirty="0" err="1">
                <a:solidFill>
                  <a:srgbClr val="002060"/>
                </a:solidFill>
                <a:effectLst/>
              </a:rPr>
              <a:t>тұжырымдамасы</a:t>
            </a:r>
            <a:r>
              <a:rPr lang="ru-RU" sz="2400" b="1" dirty="0">
                <a:solidFill>
                  <a:srgbClr val="002060"/>
                </a:solidFill>
                <a:effectLst/>
              </a:rPr>
              <a:t> </a:t>
            </a:r>
            <a:r>
              <a:rPr lang="ru-RU" sz="2400" dirty="0">
                <a:solidFill>
                  <a:srgbClr val="002060"/>
                </a:solidFill>
                <a:effectLst/>
              </a:rPr>
              <a:t>- </a:t>
            </a:r>
            <a:r>
              <a:rPr lang="ru-RU" sz="2400" dirty="0" err="1">
                <a:solidFill>
                  <a:srgbClr val="002060"/>
                </a:solidFill>
                <a:effectLst/>
              </a:rPr>
              <a:t>Қазақстан</a:t>
            </a:r>
            <a:r>
              <a:rPr lang="ru-RU" sz="2400" dirty="0">
                <a:solidFill>
                  <a:srgbClr val="002060"/>
                </a:solidFill>
                <a:effectLst/>
              </a:rPr>
              <a:t> </a:t>
            </a:r>
            <a:r>
              <a:rPr lang="ru-RU" sz="2400" dirty="0" err="1">
                <a:solidFill>
                  <a:srgbClr val="002060"/>
                </a:solidFill>
                <a:effectLst/>
              </a:rPr>
              <a:t>Республикасындағы</a:t>
            </a:r>
            <a:r>
              <a:rPr lang="ru-RU" sz="2400" dirty="0">
                <a:solidFill>
                  <a:srgbClr val="002060"/>
                </a:solidFill>
                <a:effectLst/>
              </a:rPr>
              <a:t> </a:t>
            </a:r>
            <a:r>
              <a:rPr lang="ru-RU" sz="2400" dirty="0" err="1">
                <a:solidFill>
                  <a:srgbClr val="002060"/>
                </a:solidFill>
                <a:effectLst/>
              </a:rPr>
              <a:t>негізгі</a:t>
            </a:r>
            <a:r>
              <a:rPr lang="ru-RU" sz="2400" dirty="0">
                <a:solidFill>
                  <a:srgbClr val="002060"/>
                </a:solidFill>
                <a:effectLst/>
              </a:rPr>
              <a:t> орта </a:t>
            </a:r>
            <a:r>
              <a:rPr lang="ru-RU" sz="2400" dirty="0" err="1">
                <a:solidFill>
                  <a:srgbClr val="002060"/>
                </a:solidFill>
                <a:effectLst/>
              </a:rPr>
              <a:t>білім</a:t>
            </a:r>
            <a:r>
              <a:rPr lang="ru-RU" sz="2400" dirty="0">
                <a:solidFill>
                  <a:srgbClr val="002060"/>
                </a:solidFill>
                <a:effectLst/>
              </a:rPr>
              <a:t> </a:t>
            </a:r>
            <a:r>
              <a:rPr lang="ru-RU" sz="2400" dirty="0" err="1">
                <a:solidFill>
                  <a:srgbClr val="002060"/>
                </a:solidFill>
                <a:effectLst/>
              </a:rPr>
              <a:t>берудегі</a:t>
            </a:r>
            <a:r>
              <a:rPr lang="ru-RU" sz="2400" dirty="0">
                <a:solidFill>
                  <a:srgbClr val="002060"/>
                </a:solidFill>
                <a:effectLst/>
              </a:rPr>
              <a:t> </a:t>
            </a:r>
            <a:r>
              <a:rPr lang="en-US" sz="2400" dirty="0">
                <a:solidFill>
                  <a:srgbClr val="002060"/>
                </a:solidFill>
                <a:effectLst/>
              </a:rPr>
              <a:t>STEM </a:t>
            </a:r>
            <a:r>
              <a:rPr lang="ru-RU" sz="2400" dirty="0" err="1">
                <a:solidFill>
                  <a:srgbClr val="002060"/>
                </a:solidFill>
                <a:effectLst/>
              </a:rPr>
              <a:t>технологиялары</a:t>
            </a:r>
            <a:r>
              <a:rPr lang="ru-RU" sz="2400" dirty="0">
                <a:solidFill>
                  <a:srgbClr val="002060"/>
                </a:solidFill>
                <a:effectLst/>
              </a:rPr>
              <a:t> </a:t>
            </a:r>
            <a:r>
              <a:rPr lang="ru-RU" sz="2400" dirty="0" err="1">
                <a:solidFill>
                  <a:srgbClr val="002060"/>
                </a:solidFill>
                <a:effectLst/>
              </a:rPr>
              <a:t>негізінде</a:t>
            </a:r>
            <a:r>
              <a:rPr lang="ru-RU" sz="2400" dirty="0">
                <a:solidFill>
                  <a:srgbClr val="002060"/>
                </a:solidFill>
                <a:effectLst/>
              </a:rPr>
              <a:t> орта </a:t>
            </a:r>
            <a:r>
              <a:rPr lang="ru-RU" sz="2400" dirty="0" err="1">
                <a:solidFill>
                  <a:srgbClr val="002060"/>
                </a:solidFill>
                <a:effectLst/>
              </a:rPr>
              <a:t>білім</a:t>
            </a:r>
            <a:r>
              <a:rPr lang="ru-RU" sz="2400" dirty="0">
                <a:solidFill>
                  <a:srgbClr val="002060"/>
                </a:solidFill>
                <a:effectLst/>
              </a:rPr>
              <a:t> беру </a:t>
            </a:r>
            <a:r>
              <a:rPr lang="ru-RU" sz="2400" dirty="0" err="1">
                <a:solidFill>
                  <a:srgbClr val="002060"/>
                </a:solidFill>
                <a:effectLst/>
              </a:rPr>
              <a:t>мазмұнын</a:t>
            </a:r>
            <a:r>
              <a:rPr lang="ru-RU" sz="2400" dirty="0">
                <a:solidFill>
                  <a:srgbClr val="002060"/>
                </a:solidFill>
                <a:effectLst/>
              </a:rPr>
              <a:t> </a:t>
            </a:r>
            <a:r>
              <a:rPr lang="ru-RU" sz="2400" dirty="0" err="1">
                <a:solidFill>
                  <a:srgbClr val="002060"/>
                </a:solidFill>
                <a:effectLst/>
              </a:rPr>
              <a:t>қайта</a:t>
            </a:r>
            <a:r>
              <a:rPr lang="ru-RU" sz="2400" dirty="0">
                <a:solidFill>
                  <a:srgbClr val="002060"/>
                </a:solidFill>
                <a:effectLst/>
              </a:rPr>
              <a:t> </a:t>
            </a:r>
            <a:r>
              <a:rPr lang="ru-RU" sz="2400" dirty="0" err="1">
                <a:solidFill>
                  <a:srgbClr val="002060"/>
                </a:solidFill>
                <a:effectLst/>
              </a:rPr>
              <a:t>құрылымдау</a:t>
            </a:r>
            <a:r>
              <a:rPr lang="ru-RU" sz="2400" dirty="0">
                <a:solidFill>
                  <a:srgbClr val="002060"/>
                </a:solidFill>
                <a:effectLst/>
              </a:rPr>
              <a:t> </a:t>
            </a:r>
            <a:r>
              <a:rPr lang="ru-RU" sz="2400" dirty="0" err="1">
                <a:solidFill>
                  <a:srgbClr val="002060"/>
                </a:solidFill>
                <a:effectLst/>
              </a:rPr>
              <a:t>мәселелері</a:t>
            </a:r>
            <a:r>
              <a:rPr lang="ru-RU" sz="2400" dirty="0">
                <a:solidFill>
                  <a:srgbClr val="002060"/>
                </a:solidFill>
                <a:effectLst/>
              </a:rPr>
              <a:t> </a:t>
            </a:r>
            <a:r>
              <a:rPr lang="ru-RU" sz="2400" dirty="0" err="1">
                <a:solidFill>
                  <a:srgbClr val="002060"/>
                </a:solidFill>
                <a:effectLst/>
              </a:rPr>
              <a:t>бойынша</a:t>
            </a:r>
            <a:r>
              <a:rPr lang="ru-RU" sz="2400" dirty="0">
                <a:solidFill>
                  <a:srgbClr val="002060"/>
                </a:solidFill>
                <a:effectLst/>
              </a:rPr>
              <a:t> </a:t>
            </a:r>
            <a:r>
              <a:rPr lang="ru-RU" sz="2400" dirty="0" err="1">
                <a:solidFill>
                  <a:srgbClr val="002060"/>
                </a:solidFill>
                <a:effectLst/>
              </a:rPr>
              <a:t>мақсаттарды</a:t>
            </a:r>
            <a:r>
              <a:rPr lang="ru-RU" sz="2400" dirty="0">
                <a:solidFill>
                  <a:srgbClr val="002060"/>
                </a:solidFill>
                <a:effectLst/>
              </a:rPr>
              <a:t>, </a:t>
            </a:r>
            <a:r>
              <a:rPr lang="ru-RU" sz="2400" dirty="0" err="1">
                <a:solidFill>
                  <a:srgbClr val="002060"/>
                </a:solidFill>
                <a:effectLst/>
              </a:rPr>
              <a:t>міндеттерді</a:t>
            </a:r>
            <a:r>
              <a:rPr lang="ru-RU" sz="2400" dirty="0">
                <a:solidFill>
                  <a:srgbClr val="002060"/>
                </a:solidFill>
                <a:effectLst/>
              </a:rPr>
              <a:t>, </a:t>
            </a:r>
            <a:r>
              <a:rPr lang="ru-RU" sz="2400" dirty="0" err="1">
                <a:solidFill>
                  <a:srgbClr val="002060"/>
                </a:solidFill>
                <a:effectLst/>
              </a:rPr>
              <a:t>ұйымдастырушылық</a:t>
            </a:r>
            <a:r>
              <a:rPr lang="ru-RU" sz="2400" dirty="0">
                <a:solidFill>
                  <a:srgbClr val="002060"/>
                </a:solidFill>
                <a:effectLst/>
              </a:rPr>
              <a:t> </a:t>
            </a:r>
            <a:r>
              <a:rPr lang="ru-RU" sz="2400" dirty="0" err="1">
                <a:solidFill>
                  <a:srgbClr val="002060"/>
                </a:solidFill>
                <a:effectLst/>
              </a:rPr>
              <a:t>қағидаттар</a:t>
            </a:r>
            <a:r>
              <a:rPr lang="ru-RU" sz="2400" dirty="0">
                <a:solidFill>
                  <a:srgbClr val="002060"/>
                </a:solidFill>
                <a:effectLst/>
              </a:rPr>
              <a:t> мен </a:t>
            </a:r>
            <a:r>
              <a:rPr lang="ru-RU" sz="2400" dirty="0" err="1">
                <a:solidFill>
                  <a:srgbClr val="002060"/>
                </a:solidFill>
                <a:effectLst/>
              </a:rPr>
              <a:t>бағыттарды</a:t>
            </a:r>
            <a:r>
              <a:rPr lang="ru-RU" sz="2400" dirty="0">
                <a:solidFill>
                  <a:srgbClr val="002060"/>
                </a:solidFill>
                <a:effectLst/>
              </a:rPr>
              <a:t> </a:t>
            </a:r>
            <a:r>
              <a:rPr lang="ru-RU" sz="2400" dirty="0" err="1">
                <a:solidFill>
                  <a:srgbClr val="002060"/>
                </a:solidFill>
                <a:effectLst/>
              </a:rPr>
              <a:t>көрсететін</a:t>
            </a:r>
            <a:r>
              <a:rPr lang="ru-RU" sz="2400" dirty="0">
                <a:solidFill>
                  <a:srgbClr val="002060"/>
                </a:solidFill>
                <a:effectLst/>
              </a:rPr>
              <a:t> </a:t>
            </a:r>
            <a:r>
              <a:rPr lang="ru-RU" sz="2400" dirty="0" err="1">
                <a:solidFill>
                  <a:srgbClr val="002060"/>
                </a:solidFill>
                <a:effectLst/>
              </a:rPr>
              <a:t>негізгі</a:t>
            </a:r>
            <a:r>
              <a:rPr lang="ru-RU" sz="2400" dirty="0">
                <a:solidFill>
                  <a:srgbClr val="002060"/>
                </a:solidFill>
                <a:effectLst/>
              </a:rPr>
              <a:t> </a:t>
            </a:r>
            <a:r>
              <a:rPr lang="ru-RU" sz="2400" dirty="0" err="1">
                <a:solidFill>
                  <a:srgbClr val="002060"/>
                </a:solidFill>
                <a:effectLst/>
              </a:rPr>
              <a:t>құжат</a:t>
            </a:r>
            <a:r>
              <a:rPr lang="ru-RU" sz="2400" dirty="0">
                <a:solidFill>
                  <a:srgbClr val="002060"/>
                </a:solidFill>
                <a:effectLst/>
              </a:rPr>
              <a:t> </a:t>
            </a:r>
            <a:r>
              <a:rPr lang="ru-RU" sz="2400" dirty="0" err="1">
                <a:solidFill>
                  <a:srgbClr val="002060"/>
                </a:solidFill>
                <a:effectLst/>
              </a:rPr>
              <a:t>болып</a:t>
            </a:r>
            <a:r>
              <a:rPr lang="ru-RU" sz="2400" dirty="0">
                <a:solidFill>
                  <a:srgbClr val="002060"/>
                </a:solidFill>
                <a:effectLst/>
              </a:rPr>
              <a:t> </a:t>
            </a:r>
            <a:r>
              <a:rPr lang="ru-RU" sz="2400" dirty="0" err="1">
                <a:solidFill>
                  <a:srgbClr val="002060"/>
                </a:solidFill>
                <a:effectLst/>
              </a:rPr>
              <a:t>табылады</a:t>
            </a:r>
            <a:r>
              <a:rPr lang="ru-RU" sz="2400" dirty="0">
                <a:solidFill>
                  <a:srgbClr val="002060"/>
                </a:solidFill>
                <a:effectLst/>
              </a:rPr>
              <a:t>.</a:t>
            </a:r>
            <a:endParaRPr lang="ru-RU" sz="2400" dirty="0">
              <a:solidFill>
                <a:srgbClr val="002060"/>
              </a:solidFill>
            </a:endParaRPr>
          </a:p>
        </p:txBody>
      </p:sp>
      <p:sp>
        <p:nvSpPr>
          <p:cNvPr id="11" name="TextBox 10">
            <a:extLst>
              <a:ext uri="{FF2B5EF4-FFF2-40B4-BE49-F238E27FC236}">
                <a16:creationId xmlns:a16="http://schemas.microsoft.com/office/drawing/2014/main" id="{3EFA9158-B95D-4E4D-A0AA-5F3FB8D9B6AC}"/>
              </a:ext>
            </a:extLst>
          </p:cNvPr>
          <p:cNvSpPr txBox="1"/>
          <p:nvPr/>
        </p:nvSpPr>
        <p:spPr>
          <a:xfrm>
            <a:off x="659396" y="2799789"/>
            <a:ext cx="10873208" cy="1258421"/>
          </a:xfrm>
          <a:prstGeom prst="rect">
            <a:avLst/>
          </a:prstGeom>
          <a:noFill/>
        </p:spPr>
        <p:txBody>
          <a:bodyPr wrap="square">
            <a:spAutoFit/>
          </a:bodyPr>
          <a:lstStyle/>
          <a:p>
            <a:pPr>
              <a:lnSpc>
                <a:spcPct val="107000"/>
              </a:lnSpc>
              <a:spcAft>
                <a:spcPts val="800"/>
              </a:spcAft>
            </a:pPr>
            <a:r>
              <a:rPr lang="kk-KZ" sz="2400" dirty="0">
                <a:solidFill>
                  <a:srgbClr val="002060"/>
                </a:solidFill>
              </a:rPr>
              <a:t>STEM білім беру тұжырымдамасы – нақты өмірден алынған нақты мәселелерді шешу үшін жаратылыстану ғылымдарын, информатиканы, технологияны және техниканы біртұтас оқыту жүйесіне біріктіруге негізделген оқытудың жаңа тәсілі. </a:t>
            </a:r>
            <a:endParaRPr lang="ru-RU" sz="2400" dirty="0">
              <a:solidFill>
                <a:srgbClr val="002060"/>
              </a:solidFill>
            </a:endParaRPr>
          </a:p>
        </p:txBody>
      </p:sp>
    </p:spTree>
    <p:extLst>
      <p:ext uri="{BB962C8B-B14F-4D97-AF65-F5344CB8AC3E}">
        <p14:creationId xmlns:p14="http://schemas.microsoft.com/office/powerpoint/2010/main" val="10696307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7365CCD-243A-47FA-BE34-B38EC13CF4F7}"/>
              </a:ext>
            </a:extLst>
          </p:cNvPr>
          <p:cNvSpPr txBox="1"/>
          <p:nvPr/>
        </p:nvSpPr>
        <p:spPr>
          <a:xfrm>
            <a:off x="635968" y="2132549"/>
            <a:ext cx="11148664" cy="4154984"/>
          </a:xfrm>
          <a:prstGeom prst="rect">
            <a:avLst/>
          </a:prstGeom>
          <a:noFill/>
        </p:spPr>
        <p:txBody>
          <a:bodyPr wrap="square">
            <a:spAutoFit/>
          </a:bodyPr>
          <a:lstStyle/>
          <a:p>
            <a:r>
              <a:rPr lang="en-US" sz="2400" b="1" dirty="0">
                <a:solidFill>
                  <a:srgbClr val="002060"/>
                </a:solidFill>
                <a:effectLst/>
              </a:rPr>
              <a:t>STEM-</a:t>
            </a:r>
            <a:r>
              <a:rPr lang="ru-RU" sz="2400" b="1" dirty="0" err="1">
                <a:solidFill>
                  <a:srgbClr val="002060"/>
                </a:solidFill>
                <a:effectLst/>
              </a:rPr>
              <a:t>білім</a:t>
            </a:r>
            <a:r>
              <a:rPr lang="ru-RU" sz="2400" b="1" dirty="0">
                <a:solidFill>
                  <a:srgbClr val="002060"/>
                </a:solidFill>
                <a:effectLst/>
              </a:rPr>
              <a:t> беру </a:t>
            </a:r>
            <a:r>
              <a:rPr lang="ru-RU" sz="2400" b="1" dirty="0" err="1">
                <a:solidFill>
                  <a:srgbClr val="002060"/>
                </a:solidFill>
                <a:effectLst/>
              </a:rPr>
              <a:t>тұжырымдамасының</a:t>
            </a:r>
            <a:r>
              <a:rPr lang="ru-RU" sz="2400" b="1" dirty="0">
                <a:solidFill>
                  <a:srgbClr val="002060"/>
                </a:solidFill>
                <a:effectLst/>
              </a:rPr>
              <a:t> </a:t>
            </a:r>
            <a:r>
              <a:rPr lang="ru-RU" sz="2400" b="1" dirty="0" err="1">
                <a:solidFill>
                  <a:srgbClr val="002060"/>
                </a:solidFill>
                <a:effectLst/>
              </a:rPr>
              <a:t>міндеттері</a:t>
            </a:r>
            <a:r>
              <a:rPr lang="ru-RU" sz="2400" b="1" dirty="0">
                <a:solidFill>
                  <a:srgbClr val="002060"/>
                </a:solidFill>
                <a:effectLst/>
              </a:rPr>
              <a:t>: </a:t>
            </a:r>
          </a:p>
          <a:p>
            <a:endParaRPr lang="ru-RU" sz="2400" dirty="0">
              <a:solidFill>
                <a:srgbClr val="002060"/>
              </a:solidFill>
            </a:endParaRPr>
          </a:p>
          <a:p>
            <a:pPr marL="342900" indent="-342900">
              <a:buFontTx/>
              <a:buChar char="-"/>
            </a:pPr>
            <a:r>
              <a:rPr lang="ru-RU" sz="2400" dirty="0">
                <a:solidFill>
                  <a:srgbClr val="002060"/>
                </a:solidFill>
                <a:effectLst/>
              </a:rPr>
              <a:t>Орта </a:t>
            </a:r>
            <a:r>
              <a:rPr lang="ru-RU" sz="2400" dirty="0" err="1">
                <a:solidFill>
                  <a:srgbClr val="002060"/>
                </a:solidFill>
                <a:effectLst/>
              </a:rPr>
              <a:t>білім</a:t>
            </a:r>
            <a:r>
              <a:rPr lang="ru-RU" sz="2400" dirty="0">
                <a:solidFill>
                  <a:srgbClr val="002060"/>
                </a:solidFill>
                <a:effectLst/>
              </a:rPr>
              <a:t> беру </a:t>
            </a:r>
            <a:r>
              <a:rPr lang="ru-RU" sz="2400" dirty="0" err="1">
                <a:solidFill>
                  <a:srgbClr val="002060"/>
                </a:solidFill>
                <a:effectLst/>
              </a:rPr>
              <a:t>мекемелеріне</a:t>
            </a:r>
            <a:r>
              <a:rPr lang="ru-RU" sz="2400" dirty="0">
                <a:solidFill>
                  <a:srgbClr val="002060"/>
                </a:solidFill>
                <a:effectLst/>
              </a:rPr>
              <a:t> </a:t>
            </a:r>
            <a:r>
              <a:rPr lang="en-US" sz="2400" dirty="0">
                <a:solidFill>
                  <a:srgbClr val="002060"/>
                </a:solidFill>
                <a:effectLst/>
              </a:rPr>
              <a:t>STEM </a:t>
            </a:r>
            <a:r>
              <a:rPr lang="ru-RU" sz="2400" dirty="0" err="1">
                <a:solidFill>
                  <a:srgbClr val="002060"/>
                </a:solidFill>
                <a:effectLst/>
              </a:rPr>
              <a:t>технологиясын</a:t>
            </a:r>
            <a:r>
              <a:rPr lang="ru-RU" sz="2400" dirty="0">
                <a:solidFill>
                  <a:srgbClr val="002060"/>
                </a:solidFill>
                <a:effectLst/>
              </a:rPr>
              <a:t> </a:t>
            </a:r>
            <a:r>
              <a:rPr lang="ru-RU" sz="2400" dirty="0" err="1">
                <a:solidFill>
                  <a:srgbClr val="002060"/>
                </a:solidFill>
                <a:effectLst/>
              </a:rPr>
              <a:t>енгізудің</a:t>
            </a:r>
            <a:r>
              <a:rPr lang="ru-RU" sz="2400" dirty="0">
                <a:solidFill>
                  <a:srgbClr val="002060"/>
                </a:solidFill>
                <a:effectLst/>
              </a:rPr>
              <a:t> </a:t>
            </a:r>
            <a:r>
              <a:rPr lang="ru-RU" sz="2400" dirty="0" err="1">
                <a:solidFill>
                  <a:srgbClr val="002060"/>
                </a:solidFill>
                <a:effectLst/>
              </a:rPr>
              <a:t>теориялық</a:t>
            </a:r>
            <a:r>
              <a:rPr lang="ru-RU" sz="2400" dirty="0">
                <a:solidFill>
                  <a:srgbClr val="002060"/>
                </a:solidFill>
                <a:effectLst/>
              </a:rPr>
              <a:t> </a:t>
            </a:r>
            <a:r>
              <a:rPr lang="ru-RU" sz="2400" dirty="0" err="1">
                <a:solidFill>
                  <a:srgbClr val="002060"/>
                </a:solidFill>
                <a:effectLst/>
              </a:rPr>
              <a:t>әдіснамалық</a:t>
            </a:r>
            <a:r>
              <a:rPr lang="ru-RU" sz="2400" dirty="0">
                <a:solidFill>
                  <a:srgbClr val="002060"/>
                </a:solidFill>
                <a:effectLst/>
              </a:rPr>
              <a:t> </a:t>
            </a:r>
            <a:r>
              <a:rPr lang="ru-RU" sz="2400" dirty="0" err="1">
                <a:solidFill>
                  <a:srgbClr val="002060"/>
                </a:solidFill>
                <a:effectLst/>
              </a:rPr>
              <a:t>негіздерін</a:t>
            </a:r>
            <a:r>
              <a:rPr lang="ru-RU" sz="2400" dirty="0">
                <a:solidFill>
                  <a:srgbClr val="002060"/>
                </a:solidFill>
                <a:effectLst/>
              </a:rPr>
              <a:t> </a:t>
            </a:r>
            <a:r>
              <a:rPr lang="ru-RU" sz="2400" dirty="0" err="1">
                <a:solidFill>
                  <a:srgbClr val="002060"/>
                </a:solidFill>
                <a:effectLst/>
              </a:rPr>
              <a:t>қалыптастыру</a:t>
            </a:r>
            <a:r>
              <a:rPr lang="ru-RU" sz="2400" dirty="0">
                <a:solidFill>
                  <a:srgbClr val="002060"/>
                </a:solidFill>
                <a:effectLst/>
              </a:rPr>
              <a:t>. </a:t>
            </a:r>
          </a:p>
          <a:p>
            <a:pPr marL="342900" indent="-342900">
              <a:buFontTx/>
              <a:buChar char="-"/>
            </a:pPr>
            <a:r>
              <a:rPr lang="ru-RU" sz="2400" dirty="0">
                <a:solidFill>
                  <a:srgbClr val="002060"/>
                </a:solidFill>
                <a:effectLst/>
              </a:rPr>
              <a:t> </a:t>
            </a:r>
            <a:r>
              <a:rPr lang="ru-RU" sz="2400" dirty="0" err="1">
                <a:solidFill>
                  <a:srgbClr val="002060"/>
                </a:solidFill>
                <a:effectLst/>
              </a:rPr>
              <a:t>білім</a:t>
            </a:r>
            <a:r>
              <a:rPr lang="ru-RU" sz="2400" dirty="0">
                <a:solidFill>
                  <a:srgbClr val="002060"/>
                </a:solidFill>
                <a:effectLst/>
              </a:rPr>
              <a:t> беру </a:t>
            </a:r>
            <a:r>
              <a:rPr lang="ru-RU" sz="2400" dirty="0" err="1">
                <a:solidFill>
                  <a:srgbClr val="002060"/>
                </a:solidFill>
                <a:effectLst/>
              </a:rPr>
              <a:t>процесіне</a:t>
            </a:r>
            <a:r>
              <a:rPr lang="ru-RU" sz="2400" dirty="0">
                <a:solidFill>
                  <a:srgbClr val="002060"/>
                </a:solidFill>
                <a:effectLst/>
              </a:rPr>
              <a:t> </a:t>
            </a:r>
            <a:r>
              <a:rPr lang="en-US" sz="2400" dirty="0">
                <a:solidFill>
                  <a:srgbClr val="002060"/>
                </a:solidFill>
                <a:effectLst/>
              </a:rPr>
              <a:t>STEM </a:t>
            </a:r>
            <a:r>
              <a:rPr lang="ru-RU" sz="2400" dirty="0" err="1">
                <a:solidFill>
                  <a:srgbClr val="002060"/>
                </a:solidFill>
                <a:effectLst/>
              </a:rPr>
              <a:t>енгізудің</a:t>
            </a:r>
            <a:r>
              <a:rPr lang="ru-RU" sz="2400" dirty="0">
                <a:solidFill>
                  <a:srgbClr val="002060"/>
                </a:solidFill>
                <a:effectLst/>
              </a:rPr>
              <a:t> </a:t>
            </a:r>
            <a:r>
              <a:rPr lang="ru-RU" sz="2400" dirty="0" err="1">
                <a:solidFill>
                  <a:srgbClr val="002060"/>
                </a:solidFill>
                <a:effectLst/>
              </a:rPr>
              <a:t>құрылымын</a:t>
            </a:r>
            <a:r>
              <a:rPr lang="ru-RU" sz="2400" dirty="0">
                <a:solidFill>
                  <a:srgbClr val="002060"/>
                </a:solidFill>
                <a:effectLst/>
              </a:rPr>
              <a:t>, </a:t>
            </a:r>
            <a:r>
              <a:rPr lang="ru-RU" sz="2400" dirty="0" err="1">
                <a:solidFill>
                  <a:srgbClr val="002060"/>
                </a:solidFill>
                <a:effectLst/>
              </a:rPr>
              <a:t>мазмұны</a:t>
            </a:r>
            <a:r>
              <a:rPr lang="ru-RU" sz="2400" dirty="0">
                <a:solidFill>
                  <a:srgbClr val="002060"/>
                </a:solidFill>
                <a:effectLst/>
              </a:rPr>
              <a:t> мен </a:t>
            </a:r>
            <a:r>
              <a:rPr lang="ru-RU" sz="2400" dirty="0" err="1">
                <a:solidFill>
                  <a:srgbClr val="002060"/>
                </a:solidFill>
                <a:effectLst/>
              </a:rPr>
              <a:t>ерекшелігін</a:t>
            </a:r>
            <a:r>
              <a:rPr lang="ru-RU" sz="2400" dirty="0">
                <a:solidFill>
                  <a:srgbClr val="002060"/>
                </a:solidFill>
                <a:effectLst/>
              </a:rPr>
              <a:t> </a:t>
            </a:r>
            <a:r>
              <a:rPr lang="ru-RU" sz="2400" dirty="0" err="1">
                <a:solidFill>
                  <a:srgbClr val="002060"/>
                </a:solidFill>
                <a:effectLst/>
              </a:rPr>
              <a:t>анықтау</a:t>
            </a:r>
            <a:r>
              <a:rPr lang="ru-RU" sz="2400" dirty="0">
                <a:solidFill>
                  <a:srgbClr val="002060"/>
                </a:solidFill>
                <a:effectLst/>
              </a:rPr>
              <a:t> </a:t>
            </a:r>
            <a:r>
              <a:rPr lang="ru-RU" sz="2400" dirty="0" err="1">
                <a:solidFill>
                  <a:srgbClr val="002060"/>
                </a:solidFill>
                <a:effectLst/>
              </a:rPr>
              <a:t>және</a:t>
            </a:r>
            <a:r>
              <a:rPr lang="ru-RU" sz="2400" dirty="0">
                <a:solidFill>
                  <a:srgbClr val="002060"/>
                </a:solidFill>
                <a:effectLst/>
              </a:rPr>
              <a:t> </a:t>
            </a:r>
            <a:r>
              <a:rPr lang="ru-RU" sz="2400" dirty="0" err="1">
                <a:solidFill>
                  <a:srgbClr val="002060"/>
                </a:solidFill>
                <a:effectLst/>
              </a:rPr>
              <a:t>көрсету</a:t>
            </a:r>
            <a:r>
              <a:rPr lang="ru-RU" sz="2400" dirty="0">
                <a:solidFill>
                  <a:srgbClr val="002060"/>
                </a:solidFill>
                <a:effectLst/>
              </a:rPr>
              <a:t>; </a:t>
            </a:r>
          </a:p>
          <a:p>
            <a:pPr marL="342900" indent="-342900">
              <a:buFontTx/>
              <a:buChar char="-"/>
            </a:pPr>
            <a:r>
              <a:rPr lang="ru-RU" sz="2400" dirty="0">
                <a:solidFill>
                  <a:srgbClr val="002060"/>
                </a:solidFill>
                <a:effectLst/>
              </a:rPr>
              <a:t> </a:t>
            </a:r>
            <a:r>
              <a:rPr lang="ru-RU" sz="2400" dirty="0" err="1">
                <a:solidFill>
                  <a:srgbClr val="002060"/>
                </a:solidFill>
                <a:effectLst/>
              </a:rPr>
              <a:t>бұл</a:t>
            </a:r>
            <a:r>
              <a:rPr lang="ru-RU" sz="2400" dirty="0">
                <a:solidFill>
                  <a:srgbClr val="002060"/>
                </a:solidFill>
                <a:effectLst/>
              </a:rPr>
              <a:t> </a:t>
            </a:r>
            <a:r>
              <a:rPr lang="ru-RU" sz="2400" dirty="0" err="1">
                <a:solidFill>
                  <a:srgbClr val="002060"/>
                </a:solidFill>
                <a:effectLst/>
              </a:rPr>
              <a:t>әдіс</a:t>
            </a:r>
            <a:r>
              <a:rPr lang="ru-RU" sz="2400" dirty="0">
                <a:solidFill>
                  <a:srgbClr val="002060"/>
                </a:solidFill>
                <a:effectLst/>
              </a:rPr>
              <a:t> </a:t>
            </a:r>
            <a:r>
              <a:rPr lang="ru-RU" sz="2400" dirty="0" err="1">
                <a:solidFill>
                  <a:srgbClr val="002060"/>
                </a:solidFill>
                <a:effectLst/>
              </a:rPr>
              <a:t>ситуациялық</a:t>
            </a:r>
            <a:r>
              <a:rPr lang="ru-RU" sz="2400" dirty="0">
                <a:solidFill>
                  <a:srgbClr val="002060"/>
                </a:solidFill>
                <a:effectLst/>
              </a:rPr>
              <a:t> </a:t>
            </a:r>
            <a:r>
              <a:rPr lang="ru-RU" sz="2400" dirty="0" err="1">
                <a:solidFill>
                  <a:srgbClr val="002060"/>
                </a:solidFill>
                <a:effectLst/>
              </a:rPr>
              <a:t>емес</a:t>
            </a:r>
            <a:r>
              <a:rPr lang="ru-RU" sz="2400" dirty="0">
                <a:solidFill>
                  <a:srgbClr val="002060"/>
                </a:solidFill>
                <a:effectLst/>
              </a:rPr>
              <a:t>, </a:t>
            </a:r>
            <a:r>
              <a:rPr lang="ru-RU" sz="2400" dirty="0" err="1">
                <a:solidFill>
                  <a:srgbClr val="002060"/>
                </a:solidFill>
                <a:effectLst/>
              </a:rPr>
              <a:t>осында</a:t>
            </a:r>
            <a:r>
              <a:rPr lang="ru-RU" sz="2400" dirty="0">
                <a:solidFill>
                  <a:srgbClr val="002060"/>
                </a:solidFill>
                <a:effectLst/>
              </a:rPr>
              <a:t> </a:t>
            </a:r>
            <a:r>
              <a:rPr lang="ru-RU" sz="2400" dirty="0" err="1">
                <a:solidFill>
                  <a:srgbClr val="002060"/>
                </a:solidFill>
                <a:effectLst/>
              </a:rPr>
              <a:t>және</a:t>
            </a:r>
            <a:r>
              <a:rPr lang="ru-RU" sz="2400" dirty="0">
                <a:solidFill>
                  <a:srgbClr val="002060"/>
                </a:solidFill>
                <a:effectLst/>
              </a:rPr>
              <a:t> </a:t>
            </a:r>
            <a:r>
              <a:rPr lang="ru-RU" sz="2400" dirty="0" err="1">
                <a:solidFill>
                  <a:srgbClr val="002060"/>
                </a:solidFill>
                <a:effectLst/>
              </a:rPr>
              <a:t>қазір</a:t>
            </a:r>
            <a:r>
              <a:rPr lang="ru-RU" sz="2400" dirty="0">
                <a:solidFill>
                  <a:srgbClr val="002060"/>
                </a:solidFill>
                <a:effectLst/>
              </a:rPr>
              <a:t> </a:t>
            </a:r>
            <a:r>
              <a:rPr lang="ru-RU" sz="2400" dirty="0" err="1">
                <a:solidFill>
                  <a:srgbClr val="002060"/>
                </a:solidFill>
                <a:effectLst/>
              </a:rPr>
              <a:t>жұмыс</a:t>
            </a:r>
            <a:r>
              <a:rPr lang="ru-RU" sz="2400" dirty="0">
                <a:solidFill>
                  <a:srgbClr val="002060"/>
                </a:solidFill>
                <a:effectLst/>
              </a:rPr>
              <a:t> </a:t>
            </a:r>
            <a:r>
              <a:rPr lang="ru-RU" sz="2400" dirty="0" err="1">
                <a:solidFill>
                  <a:srgbClr val="002060"/>
                </a:solidFill>
                <a:effectLst/>
              </a:rPr>
              <a:t>істейтін</a:t>
            </a:r>
            <a:r>
              <a:rPr lang="ru-RU" sz="2400" dirty="0">
                <a:solidFill>
                  <a:srgbClr val="002060"/>
                </a:solidFill>
                <a:effectLst/>
              </a:rPr>
              <a:t> </a:t>
            </a:r>
            <a:r>
              <a:rPr lang="ru-RU" sz="2400" dirty="0" err="1">
                <a:solidFill>
                  <a:srgbClr val="002060"/>
                </a:solidFill>
                <a:effectLst/>
              </a:rPr>
              <a:t>жағдай</a:t>
            </a:r>
            <a:r>
              <a:rPr lang="ru-RU" sz="2400" dirty="0">
                <a:solidFill>
                  <a:srgbClr val="002060"/>
                </a:solidFill>
                <a:effectLst/>
              </a:rPr>
              <a:t> </a:t>
            </a:r>
            <a:r>
              <a:rPr lang="ru-RU" sz="2400" dirty="0" err="1">
                <a:solidFill>
                  <a:srgbClr val="002060"/>
                </a:solidFill>
                <a:effectLst/>
              </a:rPr>
              <a:t>жасау</a:t>
            </a:r>
            <a:r>
              <a:rPr lang="ru-RU" sz="2400" dirty="0">
                <a:solidFill>
                  <a:srgbClr val="002060"/>
                </a:solidFill>
                <a:effectLst/>
              </a:rPr>
              <a:t>, </a:t>
            </a:r>
            <a:r>
              <a:rPr lang="ru-RU" sz="2400" dirty="0" err="1">
                <a:solidFill>
                  <a:srgbClr val="002060"/>
                </a:solidFill>
                <a:effectLst/>
              </a:rPr>
              <a:t>бірақ</a:t>
            </a:r>
            <a:r>
              <a:rPr lang="ru-RU" sz="2400" dirty="0">
                <a:solidFill>
                  <a:srgbClr val="002060"/>
                </a:solidFill>
                <a:effectLst/>
              </a:rPr>
              <a:t> </a:t>
            </a:r>
            <a:r>
              <a:rPr lang="ru-RU" sz="2400" dirty="0" err="1">
                <a:solidFill>
                  <a:srgbClr val="002060"/>
                </a:solidFill>
                <a:effectLst/>
              </a:rPr>
              <a:t>уақыт</a:t>
            </a:r>
            <a:r>
              <a:rPr lang="ru-RU" sz="2400" dirty="0">
                <a:solidFill>
                  <a:srgbClr val="002060"/>
                </a:solidFill>
                <a:effectLst/>
              </a:rPr>
              <a:t> </a:t>
            </a:r>
            <a:r>
              <a:rPr lang="ru-RU" sz="2400" dirty="0" err="1">
                <a:solidFill>
                  <a:srgbClr val="002060"/>
                </a:solidFill>
                <a:effectLst/>
              </a:rPr>
              <a:t>өте</a:t>
            </a:r>
            <a:r>
              <a:rPr lang="ru-RU" sz="2400" dirty="0">
                <a:solidFill>
                  <a:srgbClr val="002060"/>
                </a:solidFill>
                <a:effectLst/>
              </a:rPr>
              <a:t> </a:t>
            </a:r>
            <a:r>
              <a:rPr lang="ru-RU" sz="2400" dirty="0" err="1">
                <a:solidFill>
                  <a:srgbClr val="002060"/>
                </a:solidFill>
                <a:effectLst/>
              </a:rPr>
              <a:t>келе</a:t>
            </a:r>
            <a:r>
              <a:rPr lang="ru-RU" sz="2400" dirty="0">
                <a:solidFill>
                  <a:srgbClr val="002060"/>
                </a:solidFill>
                <a:effectLst/>
              </a:rPr>
              <a:t>, </a:t>
            </a:r>
            <a:r>
              <a:rPr lang="ru-RU" sz="2400" dirty="0" err="1">
                <a:solidFill>
                  <a:srgbClr val="002060"/>
                </a:solidFill>
                <a:effectLst/>
              </a:rPr>
              <a:t>мектепке</a:t>
            </a:r>
            <a:r>
              <a:rPr lang="ru-RU" sz="2400" dirty="0">
                <a:solidFill>
                  <a:srgbClr val="002060"/>
                </a:solidFill>
                <a:effectLst/>
              </a:rPr>
              <a:t> </a:t>
            </a:r>
            <a:r>
              <a:rPr lang="ru-RU" sz="2400" dirty="0" err="1">
                <a:solidFill>
                  <a:srgbClr val="002060"/>
                </a:solidFill>
                <a:effectLst/>
              </a:rPr>
              <a:t>дейінгі</a:t>
            </a:r>
            <a:r>
              <a:rPr lang="ru-RU" sz="2400" dirty="0">
                <a:solidFill>
                  <a:srgbClr val="002060"/>
                </a:solidFill>
                <a:effectLst/>
              </a:rPr>
              <a:t> </a:t>
            </a:r>
            <a:r>
              <a:rPr lang="ru-RU" sz="2400" dirty="0" err="1">
                <a:solidFill>
                  <a:srgbClr val="002060"/>
                </a:solidFill>
                <a:effectLst/>
              </a:rPr>
              <a:t>білім</a:t>
            </a:r>
            <a:r>
              <a:rPr lang="ru-RU" sz="2400" dirty="0">
                <a:solidFill>
                  <a:srgbClr val="002060"/>
                </a:solidFill>
                <a:effectLst/>
              </a:rPr>
              <a:t> </a:t>
            </a:r>
            <a:r>
              <a:rPr lang="ru-RU" sz="2400" dirty="0" err="1">
                <a:solidFill>
                  <a:srgbClr val="002060"/>
                </a:solidFill>
                <a:effectLst/>
              </a:rPr>
              <a:t>беруден</a:t>
            </a:r>
            <a:r>
              <a:rPr lang="ru-RU" sz="2400" dirty="0">
                <a:solidFill>
                  <a:srgbClr val="002060"/>
                </a:solidFill>
                <a:effectLst/>
              </a:rPr>
              <a:t> </a:t>
            </a:r>
            <a:r>
              <a:rPr lang="ru-RU" sz="2400" dirty="0" err="1">
                <a:solidFill>
                  <a:srgbClr val="002060"/>
                </a:solidFill>
                <a:effectLst/>
              </a:rPr>
              <a:t>бастап</a:t>
            </a:r>
            <a:r>
              <a:rPr lang="ru-RU" sz="2400" dirty="0">
                <a:solidFill>
                  <a:srgbClr val="002060"/>
                </a:solidFill>
                <a:effectLst/>
              </a:rPr>
              <a:t> </a:t>
            </a:r>
            <a:r>
              <a:rPr lang="ru-RU" sz="2400" dirty="0" err="1">
                <a:solidFill>
                  <a:srgbClr val="002060"/>
                </a:solidFill>
                <a:effectLst/>
              </a:rPr>
              <a:t>кәсіптік</a:t>
            </a:r>
            <a:r>
              <a:rPr lang="ru-RU" sz="2400" dirty="0">
                <a:solidFill>
                  <a:srgbClr val="002060"/>
                </a:solidFill>
                <a:effectLst/>
              </a:rPr>
              <a:t> </a:t>
            </a:r>
            <a:r>
              <a:rPr lang="ru-RU" sz="2400" dirty="0" err="1">
                <a:solidFill>
                  <a:srgbClr val="002060"/>
                </a:solidFill>
                <a:effectLst/>
              </a:rPr>
              <a:t>және</a:t>
            </a:r>
            <a:r>
              <a:rPr lang="ru-RU" sz="2400" dirty="0">
                <a:solidFill>
                  <a:srgbClr val="002060"/>
                </a:solidFill>
                <a:effectLst/>
              </a:rPr>
              <a:t> </a:t>
            </a:r>
            <a:r>
              <a:rPr lang="ru-RU" sz="2400" dirty="0" err="1">
                <a:solidFill>
                  <a:srgbClr val="002060"/>
                </a:solidFill>
                <a:effectLst/>
              </a:rPr>
              <a:t>жоғары</a:t>
            </a:r>
            <a:r>
              <a:rPr lang="ru-RU" sz="2400" dirty="0">
                <a:solidFill>
                  <a:srgbClr val="002060"/>
                </a:solidFill>
                <a:effectLst/>
              </a:rPr>
              <a:t> </a:t>
            </a:r>
            <a:r>
              <a:rPr lang="ru-RU" sz="2400" dirty="0" err="1">
                <a:solidFill>
                  <a:srgbClr val="002060"/>
                </a:solidFill>
                <a:effectLst/>
              </a:rPr>
              <a:t>оқу</a:t>
            </a:r>
            <a:r>
              <a:rPr lang="ru-RU" sz="2400" dirty="0">
                <a:solidFill>
                  <a:srgbClr val="002060"/>
                </a:solidFill>
                <a:effectLst/>
              </a:rPr>
              <a:t> </a:t>
            </a:r>
            <a:r>
              <a:rPr lang="ru-RU" sz="2400" dirty="0" err="1">
                <a:solidFill>
                  <a:srgbClr val="002060"/>
                </a:solidFill>
                <a:effectLst/>
              </a:rPr>
              <a:t>орындарына</a:t>
            </a:r>
            <a:r>
              <a:rPr lang="ru-RU" sz="2400" dirty="0">
                <a:solidFill>
                  <a:srgbClr val="002060"/>
                </a:solidFill>
                <a:effectLst/>
              </a:rPr>
              <a:t> </a:t>
            </a:r>
            <a:r>
              <a:rPr lang="ru-RU" sz="2400" dirty="0" err="1">
                <a:solidFill>
                  <a:srgbClr val="002060"/>
                </a:solidFill>
                <a:effectLst/>
              </a:rPr>
              <a:t>дейінгі</a:t>
            </a:r>
            <a:r>
              <a:rPr lang="ru-RU" sz="2400" dirty="0">
                <a:solidFill>
                  <a:srgbClr val="002060"/>
                </a:solidFill>
                <a:effectLst/>
              </a:rPr>
              <a:t> </a:t>
            </a:r>
            <a:r>
              <a:rPr lang="ru-RU" sz="2400" dirty="0" err="1">
                <a:solidFill>
                  <a:srgbClr val="002060"/>
                </a:solidFill>
                <a:effectLst/>
              </a:rPr>
              <a:t>жүйеде</a:t>
            </a:r>
            <a:r>
              <a:rPr lang="ru-RU" sz="2400" dirty="0">
                <a:solidFill>
                  <a:srgbClr val="002060"/>
                </a:solidFill>
                <a:effectLst/>
              </a:rPr>
              <a:t> </a:t>
            </a:r>
            <a:r>
              <a:rPr lang="ru-RU" sz="2400" dirty="0" err="1">
                <a:solidFill>
                  <a:srgbClr val="002060"/>
                </a:solidFill>
                <a:effectLst/>
              </a:rPr>
              <a:t>ұзартылады</a:t>
            </a:r>
            <a:r>
              <a:rPr lang="ru-RU" sz="2400" dirty="0">
                <a:solidFill>
                  <a:srgbClr val="002060"/>
                </a:solidFill>
                <a:effectLst/>
              </a:rPr>
              <a:t>. </a:t>
            </a:r>
          </a:p>
          <a:p>
            <a:pPr marL="342900" indent="-342900">
              <a:buFontTx/>
              <a:buChar char="-"/>
            </a:pPr>
            <a:r>
              <a:rPr lang="ru-RU" sz="2400" dirty="0">
                <a:solidFill>
                  <a:srgbClr val="002060"/>
                </a:solidFill>
                <a:effectLst/>
              </a:rPr>
              <a:t> </a:t>
            </a:r>
            <a:r>
              <a:rPr lang="en-US" sz="2400" dirty="0">
                <a:solidFill>
                  <a:srgbClr val="002060"/>
                </a:solidFill>
                <a:effectLst/>
              </a:rPr>
              <a:t>STEM </a:t>
            </a:r>
            <a:r>
              <a:rPr lang="ru-RU" sz="2400" dirty="0" err="1">
                <a:solidFill>
                  <a:srgbClr val="002060"/>
                </a:solidFill>
                <a:effectLst/>
              </a:rPr>
              <a:t>тұжырымдамасының</a:t>
            </a:r>
            <a:r>
              <a:rPr lang="ru-RU" sz="2400" dirty="0">
                <a:solidFill>
                  <a:srgbClr val="002060"/>
                </a:solidFill>
                <a:effectLst/>
              </a:rPr>
              <a:t> </a:t>
            </a:r>
            <a:r>
              <a:rPr lang="ru-RU" sz="2400" dirty="0" err="1">
                <a:solidFill>
                  <a:srgbClr val="002060"/>
                </a:solidFill>
                <a:effectLst/>
              </a:rPr>
              <a:t>нәтижелерін</a:t>
            </a:r>
            <a:r>
              <a:rPr lang="ru-RU" sz="2400" dirty="0">
                <a:solidFill>
                  <a:srgbClr val="002060"/>
                </a:solidFill>
                <a:effectLst/>
              </a:rPr>
              <a:t> </a:t>
            </a:r>
            <a:r>
              <a:rPr lang="ru-RU" sz="2400" dirty="0" err="1">
                <a:solidFill>
                  <a:srgbClr val="002060"/>
                </a:solidFill>
                <a:effectLst/>
              </a:rPr>
              <a:t>анықтау</a:t>
            </a:r>
            <a:r>
              <a:rPr lang="ru-RU" sz="2400" dirty="0">
                <a:solidFill>
                  <a:srgbClr val="002060"/>
                </a:solidFill>
                <a:effectLst/>
              </a:rPr>
              <a:t> </a:t>
            </a:r>
            <a:r>
              <a:rPr lang="ru-RU" sz="2400" dirty="0" err="1">
                <a:solidFill>
                  <a:srgbClr val="002060"/>
                </a:solidFill>
                <a:effectLst/>
              </a:rPr>
              <a:t>және</a:t>
            </a:r>
            <a:r>
              <a:rPr lang="ru-RU" sz="2400" dirty="0">
                <a:solidFill>
                  <a:srgbClr val="002060"/>
                </a:solidFill>
                <a:effectLst/>
              </a:rPr>
              <a:t> </a:t>
            </a:r>
            <a:r>
              <a:rPr lang="ru-RU" sz="2400" dirty="0" err="1">
                <a:solidFill>
                  <a:srgbClr val="002060"/>
                </a:solidFill>
                <a:effectLst/>
              </a:rPr>
              <a:t>енгізу</a:t>
            </a:r>
            <a:r>
              <a:rPr lang="ru-RU" sz="2400" dirty="0">
                <a:solidFill>
                  <a:srgbClr val="002060"/>
                </a:solidFill>
                <a:effectLst/>
              </a:rPr>
              <a:t> </a:t>
            </a:r>
            <a:r>
              <a:rPr lang="ru-RU" sz="2400" dirty="0" err="1">
                <a:solidFill>
                  <a:srgbClr val="002060"/>
                </a:solidFill>
                <a:effectLst/>
              </a:rPr>
              <a:t>механизмін</a:t>
            </a:r>
            <a:r>
              <a:rPr lang="ru-RU" sz="2400" dirty="0">
                <a:solidFill>
                  <a:srgbClr val="002060"/>
                </a:solidFill>
                <a:effectLst/>
              </a:rPr>
              <a:t> </a:t>
            </a:r>
            <a:r>
              <a:rPr lang="ru-RU" sz="2400" dirty="0" err="1">
                <a:solidFill>
                  <a:srgbClr val="002060"/>
                </a:solidFill>
                <a:effectLst/>
              </a:rPr>
              <a:t>әзірлеу</a:t>
            </a:r>
            <a:r>
              <a:rPr lang="ru-RU" sz="2400" dirty="0">
                <a:solidFill>
                  <a:srgbClr val="002060"/>
                </a:solidFill>
                <a:effectLst/>
              </a:rPr>
              <a:t>.</a:t>
            </a:r>
            <a:endParaRPr lang="ru-RU" sz="2400" dirty="0">
              <a:solidFill>
                <a:srgbClr val="002060"/>
              </a:solidFill>
            </a:endParaRPr>
          </a:p>
        </p:txBody>
      </p:sp>
      <p:sp>
        <p:nvSpPr>
          <p:cNvPr id="4" name="TextBox 3">
            <a:extLst>
              <a:ext uri="{FF2B5EF4-FFF2-40B4-BE49-F238E27FC236}">
                <a16:creationId xmlns:a16="http://schemas.microsoft.com/office/drawing/2014/main" id="{A8F5CD86-F91B-46E1-BD09-9C8E3E26B037}"/>
              </a:ext>
            </a:extLst>
          </p:cNvPr>
          <p:cNvSpPr txBox="1"/>
          <p:nvPr/>
        </p:nvSpPr>
        <p:spPr>
          <a:xfrm>
            <a:off x="610816" y="548680"/>
            <a:ext cx="10970368" cy="1200329"/>
          </a:xfrm>
          <a:prstGeom prst="rect">
            <a:avLst/>
          </a:prstGeom>
          <a:noFill/>
        </p:spPr>
        <p:txBody>
          <a:bodyPr wrap="square">
            <a:spAutoFit/>
          </a:bodyPr>
          <a:lstStyle/>
          <a:p>
            <a:pPr algn="just"/>
            <a:r>
              <a:rPr lang="ru-RU" sz="2400" b="1" dirty="0" err="1">
                <a:solidFill>
                  <a:srgbClr val="002060"/>
                </a:solidFill>
                <a:effectLst/>
              </a:rPr>
              <a:t>Тұжырымдаманың</a:t>
            </a:r>
            <a:r>
              <a:rPr lang="ru-RU" sz="2400" b="1" dirty="0">
                <a:solidFill>
                  <a:srgbClr val="002060"/>
                </a:solidFill>
                <a:effectLst/>
              </a:rPr>
              <a:t> </a:t>
            </a:r>
            <a:r>
              <a:rPr lang="ru-RU" sz="2400" b="1" dirty="0" err="1">
                <a:solidFill>
                  <a:srgbClr val="002060"/>
                </a:solidFill>
                <a:effectLst/>
              </a:rPr>
              <a:t>мақсаты</a:t>
            </a:r>
            <a:r>
              <a:rPr lang="ru-RU" sz="2400" b="1" dirty="0">
                <a:solidFill>
                  <a:srgbClr val="002060"/>
                </a:solidFill>
                <a:effectLst/>
              </a:rPr>
              <a:t> </a:t>
            </a:r>
            <a:r>
              <a:rPr lang="ru-RU" sz="2400" dirty="0">
                <a:solidFill>
                  <a:srgbClr val="002060"/>
                </a:solidFill>
                <a:effectLst/>
              </a:rPr>
              <a:t>- </a:t>
            </a:r>
            <a:r>
              <a:rPr lang="ru-RU" sz="2400" dirty="0" err="1">
                <a:solidFill>
                  <a:srgbClr val="002060"/>
                </a:solidFill>
                <a:effectLst/>
              </a:rPr>
              <a:t>жалпы</a:t>
            </a:r>
            <a:r>
              <a:rPr lang="ru-RU" sz="2400" dirty="0">
                <a:solidFill>
                  <a:srgbClr val="002060"/>
                </a:solidFill>
                <a:effectLst/>
              </a:rPr>
              <a:t> орта </a:t>
            </a:r>
            <a:r>
              <a:rPr lang="ru-RU" sz="2400" dirty="0" err="1">
                <a:solidFill>
                  <a:srgbClr val="002060"/>
                </a:solidFill>
                <a:effectLst/>
              </a:rPr>
              <a:t>білім</a:t>
            </a:r>
            <a:r>
              <a:rPr lang="ru-RU" sz="2400" dirty="0">
                <a:solidFill>
                  <a:srgbClr val="002060"/>
                </a:solidFill>
                <a:effectLst/>
              </a:rPr>
              <a:t> беру </a:t>
            </a:r>
            <a:r>
              <a:rPr lang="ru-RU" sz="2400" dirty="0" err="1">
                <a:solidFill>
                  <a:srgbClr val="002060"/>
                </a:solidFill>
                <a:effectLst/>
              </a:rPr>
              <a:t>жүйесіндегі</a:t>
            </a:r>
            <a:r>
              <a:rPr lang="ru-RU" sz="2400" dirty="0">
                <a:solidFill>
                  <a:srgbClr val="002060"/>
                </a:solidFill>
                <a:effectLst/>
              </a:rPr>
              <a:t> </a:t>
            </a:r>
            <a:r>
              <a:rPr lang="en-US" sz="2400" dirty="0">
                <a:solidFill>
                  <a:srgbClr val="002060"/>
                </a:solidFill>
                <a:effectLst/>
              </a:rPr>
              <a:t>Stem</a:t>
            </a:r>
            <a:r>
              <a:rPr lang="kk-KZ" sz="2400" dirty="0">
                <a:solidFill>
                  <a:srgbClr val="002060"/>
                </a:solidFill>
                <a:effectLst/>
              </a:rPr>
              <a:t> </a:t>
            </a:r>
            <a:r>
              <a:rPr lang="ru-RU" sz="2400" dirty="0" err="1">
                <a:solidFill>
                  <a:srgbClr val="002060"/>
                </a:solidFill>
                <a:effectLst/>
              </a:rPr>
              <a:t>тұжырымдамасы</a:t>
            </a:r>
            <a:r>
              <a:rPr lang="ru-RU" sz="2400" dirty="0">
                <a:solidFill>
                  <a:srgbClr val="002060"/>
                </a:solidFill>
                <a:effectLst/>
              </a:rPr>
              <a:t> </a:t>
            </a:r>
            <a:r>
              <a:rPr lang="ru-RU" sz="2400" dirty="0" err="1">
                <a:solidFill>
                  <a:srgbClr val="002060"/>
                </a:solidFill>
                <a:effectLst/>
              </a:rPr>
              <a:t>арқылы</a:t>
            </a:r>
            <a:r>
              <a:rPr lang="ru-RU" sz="2400" dirty="0">
                <a:solidFill>
                  <a:srgbClr val="002060"/>
                </a:solidFill>
                <a:effectLst/>
              </a:rPr>
              <a:t> </a:t>
            </a:r>
            <a:r>
              <a:rPr lang="ru-RU" sz="2400" dirty="0" err="1">
                <a:solidFill>
                  <a:srgbClr val="002060"/>
                </a:solidFill>
                <a:effectLst/>
              </a:rPr>
              <a:t>білім</a:t>
            </a:r>
            <a:r>
              <a:rPr lang="ru-RU" sz="2400" dirty="0">
                <a:solidFill>
                  <a:srgbClr val="002060"/>
                </a:solidFill>
                <a:effectLst/>
              </a:rPr>
              <a:t> беру </a:t>
            </a:r>
            <a:r>
              <a:rPr lang="ru-RU" sz="2400" dirty="0" err="1">
                <a:solidFill>
                  <a:srgbClr val="002060"/>
                </a:solidFill>
                <a:effectLst/>
              </a:rPr>
              <a:t>жүйесін</a:t>
            </a:r>
            <a:r>
              <a:rPr lang="ru-RU" sz="2400" dirty="0">
                <a:solidFill>
                  <a:srgbClr val="002060"/>
                </a:solidFill>
                <a:effectLst/>
              </a:rPr>
              <a:t> </a:t>
            </a:r>
            <a:r>
              <a:rPr lang="ru-RU" sz="2400" dirty="0" err="1">
                <a:solidFill>
                  <a:srgbClr val="002060"/>
                </a:solidFill>
                <a:effectLst/>
              </a:rPr>
              <a:t>жетілдіру</a:t>
            </a:r>
            <a:r>
              <a:rPr lang="ru-RU" sz="2400" dirty="0">
                <a:solidFill>
                  <a:srgbClr val="002060"/>
                </a:solidFill>
                <a:effectLst/>
              </a:rPr>
              <a:t> </a:t>
            </a:r>
            <a:r>
              <a:rPr lang="ru-RU" sz="2400" dirty="0" err="1">
                <a:solidFill>
                  <a:srgbClr val="002060"/>
                </a:solidFill>
                <a:effectLst/>
              </a:rPr>
              <a:t>және</a:t>
            </a:r>
            <a:r>
              <a:rPr lang="ru-RU" sz="2400" dirty="0">
                <a:solidFill>
                  <a:srgbClr val="002060"/>
                </a:solidFill>
                <a:effectLst/>
              </a:rPr>
              <a:t> </a:t>
            </a:r>
            <a:r>
              <a:rPr lang="ru-RU" sz="2400" dirty="0" err="1">
                <a:solidFill>
                  <a:srgbClr val="002060"/>
                </a:solidFill>
                <a:effectLst/>
              </a:rPr>
              <a:t>жаңарту</a:t>
            </a:r>
            <a:r>
              <a:rPr lang="ru-RU" sz="2400" dirty="0">
                <a:solidFill>
                  <a:srgbClr val="002060"/>
                </a:solidFill>
                <a:effectLst/>
              </a:rPr>
              <a:t> </a:t>
            </a:r>
            <a:r>
              <a:rPr lang="ru-RU" sz="2400" dirty="0" err="1">
                <a:solidFill>
                  <a:srgbClr val="002060"/>
                </a:solidFill>
                <a:effectLst/>
              </a:rPr>
              <a:t>стратегиясын</a:t>
            </a:r>
            <a:r>
              <a:rPr lang="ru-RU" sz="2400" dirty="0">
                <a:solidFill>
                  <a:srgbClr val="002060"/>
                </a:solidFill>
                <a:effectLst/>
              </a:rPr>
              <a:t> </a:t>
            </a:r>
            <a:r>
              <a:rPr lang="ru-RU" sz="2400" dirty="0" err="1">
                <a:solidFill>
                  <a:srgbClr val="002060"/>
                </a:solidFill>
                <a:effectLst/>
              </a:rPr>
              <a:t>анықтау</a:t>
            </a:r>
            <a:r>
              <a:rPr lang="ru-RU" sz="2400" dirty="0">
                <a:solidFill>
                  <a:srgbClr val="002060"/>
                </a:solidFill>
                <a:effectLst/>
              </a:rPr>
              <a:t>.</a:t>
            </a:r>
            <a:endParaRPr lang="ru-RU" sz="2400" dirty="0">
              <a:solidFill>
                <a:srgbClr val="002060"/>
              </a:solidFill>
            </a:endParaRPr>
          </a:p>
        </p:txBody>
      </p:sp>
    </p:spTree>
    <p:extLst>
      <p:ext uri="{BB962C8B-B14F-4D97-AF65-F5344CB8AC3E}">
        <p14:creationId xmlns:p14="http://schemas.microsoft.com/office/powerpoint/2010/main" val="207886519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1067</TotalTime>
  <Words>1912</Words>
  <Application>Microsoft Office PowerPoint</Application>
  <PresentationFormat>Широкоэкранный</PresentationFormat>
  <Paragraphs>131</Paragraphs>
  <Slides>27</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27</vt:i4>
      </vt:variant>
    </vt:vector>
  </HeadingPairs>
  <TitlesOfParts>
    <vt:vector size="35" baseType="lpstr">
      <vt:lpstr>Arial</vt:lpstr>
      <vt:lpstr>Calibri</vt:lpstr>
      <vt:lpstr>Symbol</vt:lpstr>
      <vt:lpstr>Times New Roman</vt:lpstr>
      <vt:lpstr>TimesNewRomanPS-BoldMT</vt:lpstr>
      <vt:lpstr>TimesNewRomanPS-ItalicMT</vt:lpstr>
      <vt:lpstr>TimesNewRomanPSMT</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Информатика негіздерін оқытудың құрылымы мен мазмұны</dc:title>
  <dc:creator>Shirin</dc:creator>
  <cp:lastModifiedBy>Шырын Шекербекова</cp:lastModifiedBy>
  <cp:revision>53</cp:revision>
  <dcterms:created xsi:type="dcterms:W3CDTF">2021-09-28T18:40:27Z</dcterms:created>
  <dcterms:modified xsi:type="dcterms:W3CDTF">2025-11-14T17:38:30Z</dcterms:modified>
</cp:coreProperties>
</file>